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mp4" ContentType="video/mp4"/>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4"/>
  </p:sldMasterIdLst>
  <p:notesMasterIdLst>
    <p:notesMasterId r:id="rId36"/>
  </p:notesMasterIdLst>
  <p:handoutMasterIdLst>
    <p:handoutMasterId r:id="rId37"/>
  </p:handoutMasterIdLst>
  <p:sldIdLst>
    <p:sldId id="256" r:id="rId5"/>
    <p:sldId id="460" r:id="rId6"/>
    <p:sldId id="476" r:id="rId7"/>
    <p:sldId id="465" r:id="rId8"/>
    <p:sldId id="477" r:id="rId9"/>
    <p:sldId id="478" r:id="rId10"/>
    <p:sldId id="467" r:id="rId11"/>
    <p:sldId id="479" r:id="rId12"/>
    <p:sldId id="486" r:id="rId13"/>
    <p:sldId id="488" r:id="rId14"/>
    <p:sldId id="489" r:id="rId15"/>
    <p:sldId id="490" r:id="rId16"/>
    <p:sldId id="491" r:id="rId17"/>
    <p:sldId id="492" r:id="rId18"/>
    <p:sldId id="493" r:id="rId19"/>
    <p:sldId id="494" r:id="rId20"/>
    <p:sldId id="495" r:id="rId21"/>
    <p:sldId id="496" r:id="rId22"/>
    <p:sldId id="497" r:id="rId23"/>
    <p:sldId id="498" r:id="rId24"/>
    <p:sldId id="499" r:id="rId25"/>
    <p:sldId id="500" r:id="rId26"/>
    <p:sldId id="501" r:id="rId27"/>
    <p:sldId id="502" r:id="rId28"/>
    <p:sldId id="503" r:id="rId29"/>
    <p:sldId id="504" r:id="rId30"/>
    <p:sldId id="505" r:id="rId31"/>
    <p:sldId id="506" r:id="rId32"/>
    <p:sldId id="507" r:id="rId33"/>
    <p:sldId id="509" r:id="rId34"/>
    <p:sldId id="508" r:id="rId35"/>
  </p:sldIdLst>
  <p:sldSz cx="9144000" cy="6858000" type="screen4x3"/>
  <p:notesSz cx="9928225" cy="6797675"/>
  <p:custDataLst>
    <p:tags r:id="rId38"/>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21212"/>
    <a:srgbClr val="7D0D0D"/>
    <a:srgbClr val="F53939"/>
    <a:srgbClr val="C1D6FF"/>
    <a:srgbClr val="F5FC9A"/>
    <a:srgbClr val="6699FF"/>
    <a:srgbClr val="A7C4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FABFCF23-3B69-468F-B69F-88F6DE6A72F2}">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662" autoAdjust="0"/>
    <p:restoredTop sz="94935" autoAdjust="0"/>
  </p:normalViewPr>
  <p:slideViewPr>
    <p:cSldViewPr>
      <p:cViewPr varScale="1">
        <p:scale>
          <a:sx n="75" d="100"/>
          <a:sy n="75" d="100"/>
        </p:scale>
        <p:origin x="1560" y="54"/>
      </p:cViewPr>
      <p:guideLst>
        <p:guide orient="horz" pos="2160"/>
        <p:guide pos="2880"/>
      </p:guideLst>
    </p:cSldViewPr>
  </p:slideViewPr>
  <p:outlineViewPr>
    <p:cViewPr>
      <p:scale>
        <a:sx n="33" d="100"/>
        <a:sy n="33" d="100"/>
      </p:scale>
      <p:origin x="30" y="5403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presProps" Target="presProps.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handoutMaster" Target="handoutMasters/handoutMaster1.xml"/><Relationship Id="rId40"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ags" Target="tags/tag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3313" cy="339884"/>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2594" y="0"/>
            <a:ext cx="4303313" cy="339884"/>
          </a:xfrm>
          <a:prstGeom prst="rect">
            <a:avLst/>
          </a:prstGeom>
        </p:spPr>
        <p:txBody>
          <a:bodyPr vert="horz" lIns="91440" tIns="45720" rIns="91440" bIns="45720" rtlCol="0"/>
          <a:lstStyle>
            <a:lvl1pPr algn="r">
              <a:defRPr sz="1200"/>
            </a:lvl1pPr>
          </a:lstStyle>
          <a:p>
            <a:fld id="{1105C127-53EC-4625-8674-123C41A42ABE}" type="datetimeFigureOut">
              <a:rPr lang="en-GB" smtClean="0"/>
              <a:pPr/>
              <a:t>02/08/2018</a:t>
            </a:fld>
            <a:endParaRPr lang="en-GB"/>
          </a:p>
        </p:txBody>
      </p:sp>
      <p:sp>
        <p:nvSpPr>
          <p:cNvPr id="4" name="Footer Placeholder 3"/>
          <p:cNvSpPr>
            <a:spLocks noGrp="1"/>
          </p:cNvSpPr>
          <p:nvPr>
            <p:ph type="ftr" sz="quarter" idx="2"/>
          </p:nvPr>
        </p:nvSpPr>
        <p:spPr>
          <a:xfrm>
            <a:off x="0" y="6456699"/>
            <a:ext cx="4303313" cy="339884"/>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2594" y="6456699"/>
            <a:ext cx="4303313" cy="339884"/>
          </a:xfrm>
          <a:prstGeom prst="rect">
            <a:avLst/>
          </a:prstGeom>
        </p:spPr>
        <p:txBody>
          <a:bodyPr vert="horz" lIns="91440" tIns="45720" rIns="91440" bIns="45720" rtlCol="0" anchor="b"/>
          <a:lstStyle>
            <a:lvl1pPr algn="r">
              <a:defRPr sz="1200"/>
            </a:lvl1pPr>
          </a:lstStyle>
          <a:p>
            <a:fld id="{2D7700F7-D8A8-45F0-BED4-A73ECE481743}" type="slidenum">
              <a:rPr lang="en-GB" smtClean="0"/>
              <a:pPr/>
              <a:t>‹#›</a:t>
            </a:fld>
            <a:endParaRPr lang="en-GB"/>
          </a:p>
        </p:txBody>
      </p:sp>
    </p:spTree>
    <p:extLst>
      <p:ext uri="{BB962C8B-B14F-4D97-AF65-F5344CB8AC3E}">
        <p14:creationId xmlns:p14="http://schemas.microsoft.com/office/powerpoint/2010/main" val="12063322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2230" cy="339884"/>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dirty="0"/>
          </a:p>
        </p:txBody>
      </p:sp>
      <p:sp>
        <p:nvSpPr>
          <p:cNvPr id="3" name="Date Placeholder 2"/>
          <p:cNvSpPr>
            <a:spLocks noGrp="1"/>
          </p:cNvSpPr>
          <p:nvPr>
            <p:ph type="dt" idx="1"/>
          </p:nvPr>
        </p:nvSpPr>
        <p:spPr>
          <a:xfrm>
            <a:off x="5623699" y="0"/>
            <a:ext cx="4302230" cy="339884"/>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8D4DA8F5-F804-4FB2-8A6B-A884CF09C514}" type="datetimeFigureOut">
              <a:rPr lang="en-US"/>
              <a:pPr>
                <a:defRPr/>
              </a:pPr>
              <a:t>8/2/2018</a:t>
            </a:fld>
            <a:endParaRPr lang="en-GB" dirty="0"/>
          </a:p>
        </p:txBody>
      </p:sp>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992824" y="3228896"/>
            <a:ext cx="7942580" cy="3058954"/>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2" y="6456612"/>
            <a:ext cx="4302230" cy="339884"/>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dirty="0"/>
          </a:p>
        </p:txBody>
      </p:sp>
      <p:sp>
        <p:nvSpPr>
          <p:cNvPr id="7" name="Slide Number Placeholder 6"/>
          <p:cNvSpPr>
            <a:spLocks noGrp="1"/>
          </p:cNvSpPr>
          <p:nvPr>
            <p:ph type="sldNum" sz="quarter" idx="5"/>
          </p:nvPr>
        </p:nvSpPr>
        <p:spPr>
          <a:xfrm>
            <a:off x="5623699" y="6456612"/>
            <a:ext cx="4302230" cy="339884"/>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6C00DB4-E585-43D3-9A29-E1C42556C769}" type="slidenum">
              <a:rPr lang="en-GB"/>
              <a:pPr>
                <a:defRPr/>
              </a:pPr>
              <a:t>‹#›</a:t>
            </a:fld>
            <a:endParaRPr lang="en-GB" dirty="0"/>
          </a:p>
        </p:txBody>
      </p:sp>
    </p:spTree>
    <p:extLst>
      <p:ext uri="{BB962C8B-B14F-4D97-AF65-F5344CB8AC3E}">
        <p14:creationId xmlns:p14="http://schemas.microsoft.com/office/powerpoint/2010/main" val="310232640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p:spPr>
      </p:sp>
      <p:sp>
        <p:nvSpPr>
          <p:cNvPr id="133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33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80FBC8F-7200-45DD-A4E3-40F9EE471788}" type="slidenum">
              <a:rPr lang="en-GB"/>
              <a:pPr fontAlgn="base">
                <a:spcBef>
                  <a:spcPct val="0"/>
                </a:spcBef>
                <a:spcAft>
                  <a:spcPct val="0"/>
                </a:spcAft>
              </a:pPr>
              <a:t>1</a:t>
            </a:fld>
            <a:endParaRPr lang="en-GB" dirty="0"/>
          </a:p>
        </p:txBody>
      </p:sp>
    </p:spTree>
    <p:extLst>
      <p:ext uri="{BB962C8B-B14F-4D97-AF65-F5344CB8AC3E}">
        <p14:creationId xmlns:p14="http://schemas.microsoft.com/office/powerpoint/2010/main" val="10339664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a:t>
            </a:fld>
            <a:endParaRPr lang="en-GB" dirty="0"/>
          </a:p>
        </p:txBody>
      </p:sp>
    </p:spTree>
    <p:extLst>
      <p:ext uri="{BB962C8B-B14F-4D97-AF65-F5344CB8AC3E}">
        <p14:creationId xmlns:p14="http://schemas.microsoft.com/office/powerpoint/2010/main" val="773300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a:t>
            </a:fld>
            <a:endParaRPr lang="en-GB" dirty="0"/>
          </a:p>
        </p:txBody>
      </p:sp>
    </p:spTree>
    <p:extLst>
      <p:ext uri="{BB962C8B-B14F-4D97-AF65-F5344CB8AC3E}">
        <p14:creationId xmlns:p14="http://schemas.microsoft.com/office/powerpoint/2010/main" val="40756523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a:t>
            </a:fld>
            <a:endParaRPr lang="en-GB" dirty="0"/>
          </a:p>
        </p:txBody>
      </p:sp>
    </p:spTree>
    <p:extLst>
      <p:ext uri="{BB962C8B-B14F-4D97-AF65-F5344CB8AC3E}">
        <p14:creationId xmlns:p14="http://schemas.microsoft.com/office/powerpoint/2010/main" val="21440256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a:t>
            </a:fld>
            <a:endParaRPr lang="en-GB" dirty="0"/>
          </a:p>
        </p:txBody>
      </p:sp>
    </p:spTree>
    <p:extLst>
      <p:ext uri="{BB962C8B-B14F-4D97-AF65-F5344CB8AC3E}">
        <p14:creationId xmlns:p14="http://schemas.microsoft.com/office/powerpoint/2010/main" val="18801352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14</a:t>
            </a:fld>
            <a:endParaRPr lang="en-GB" dirty="0"/>
          </a:p>
        </p:txBody>
      </p:sp>
    </p:spTree>
    <p:extLst>
      <p:ext uri="{BB962C8B-B14F-4D97-AF65-F5344CB8AC3E}">
        <p14:creationId xmlns:p14="http://schemas.microsoft.com/office/powerpoint/2010/main" val="17441687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15</a:t>
            </a:fld>
            <a:endParaRPr lang="en-GB" dirty="0"/>
          </a:p>
        </p:txBody>
      </p:sp>
    </p:spTree>
    <p:extLst>
      <p:ext uri="{BB962C8B-B14F-4D97-AF65-F5344CB8AC3E}">
        <p14:creationId xmlns:p14="http://schemas.microsoft.com/office/powerpoint/2010/main" val="30540404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16</a:t>
            </a:fld>
            <a:endParaRPr lang="en-GB" dirty="0"/>
          </a:p>
        </p:txBody>
      </p:sp>
    </p:spTree>
    <p:extLst>
      <p:ext uri="{BB962C8B-B14F-4D97-AF65-F5344CB8AC3E}">
        <p14:creationId xmlns:p14="http://schemas.microsoft.com/office/powerpoint/2010/main" val="19297346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17</a:t>
            </a:fld>
            <a:endParaRPr lang="en-GB" dirty="0"/>
          </a:p>
        </p:txBody>
      </p:sp>
    </p:spTree>
    <p:extLst>
      <p:ext uri="{BB962C8B-B14F-4D97-AF65-F5344CB8AC3E}">
        <p14:creationId xmlns:p14="http://schemas.microsoft.com/office/powerpoint/2010/main" val="24270785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18</a:t>
            </a:fld>
            <a:endParaRPr lang="en-GB" dirty="0"/>
          </a:p>
        </p:txBody>
      </p:sp>
    </p:spTree>
    <p:extLst>
      <p:ext uri="{BB962C8B-B14F-4D97-AF65-F5344CB8AC3E}">
        <p14:creationId xmlns:p14="http://schemas.microsoft.com/office/powerpoint/2010/main" val="1985386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19</a:t>
            </a:fld>
            <a:endParaRPr lang="en-GB" dirty="0"/>
          </a:p>
        </p:txBody>
      </p:sp>
    </p:spTree>
    <p:extLst>
      <p:ext uri="{BB962C8B-B14F-4D97-AF65-F5344CB8AC3E}">
        <p14:creationId xmlns:p14="http://schemas.microsoft.com/office/powerpoint/2010/main" val="12398934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a:t>
            </a:fld>
            <a:endParaRPr lang="en-GB" dirty="0"/>
          </a:p>
        </p:txBody>
      </p:sp>
    </p:spTree>
    <p:extLst>
      <p:ext uri="{BB962C8B-B14F-4D97-AF65-F5344CB8AC3E}">
        <p14:creationId xmlns:p14="http://schemas.microsoft.com/office/powerpoint/2010/main" val="5219047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20</a:t>
            </a:fld>
            <a:endParaRPr lang="en-GB" dirty="0"/>
          </a:p>
        </p:txBody>
      </p:sp>
    </p:spTree>
    <p:extLst>
      <p:ext uri="{BB962C8B-B14F-4D97-AF65-F5344CB8AC3E}">
        <p14:creationId xmlns:p14="http://schemas.microsoft.com/office/powerpoint/2010/main" val="199373554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21</a:t>
            </a:fld>
            <a:endParaRPr lang="en-GB" dirty="0"/>
          </a:p>
        </p:txBody>
      </p:sp>
    </p:spTree>
    <p:extLst>
      <p:ext uri="{BB962C8B-B14F-4D97-AF65-F5344CB8AC3E}">
        <p14:creationId xmlns:p14="http://schemas.microsoft.com/office/powerpoint/2010/main" val="119595239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22</a:t>
            </a:fld>
            <a:endParaRPr lang="en-GB" dirty="0"/>
          </a:p>
        </p:txBody>
      </p:sp>
    </p:spTree>
    <p:extLst>
      <p:ext uri="{BB962C8B-B14F-4D97-AF65-F5344CB8AC3E}">
        <p14:creationId xmlns:p14="http://schemas.microsoft.com/office/powerpoint/2010/main" val="113768584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23</a:t>
            </a:fld>
            <a:endParaRPr lang="en-GB" dirty="0"/>
          </a:p>
        </p:txBody>
      </p:sp>
    </p:spTree>
    <p:extLst>
      <p:ext uri="{BB962C8B-B14F-4D97-AF65-F5344CB8AC3E}">
        <p14:creationId xmlns:p14="http://schemas.microsoft.com/office/powerpoint/2010/main" val="39958584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24</a:t>
            </a:fld>
            <a:endParaRPr lang="en-GB" dirty="0"/>
          </a:p>
        </p:txBody>
      </p:sp>
    </p:spTree>
    <p:extLst>
      <p:ext uri="{BB962C8B-B14F-4D97-AF65-F5344CB8AC3E}">
        <p14:creationId xmlns:p14="http://schemas.microsoft.com/office/powerpoint/2010/main" val="374008596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25</a:t>
            </a:fld>
            <a:endParaRPr lang="en-GB" dirty="0"/>
          </a:p>
        </p:txBody>
      </p:sp>
    </p:spTree>
    <p:extLst>
      <p:ext uri="{BB962C8B-B14F-4D97-AF65-F5344CB8AC3E}">
        <p14:creationId xmlns:p14="http://schemas.microsoft.com/office/powerpoint/2010/main" val="395737068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26</a:t>
            </a:fld>
            <a:endParaRPr lang="en-GB" dirty="0"/>
          </a:p>
        </p:txBody>
      </p:sp>
    </p:spTree>
    <p:extLst>
      <p:ext uri="{BB962C8B-B14F-4D97-AF65-F5344CB8AC3E}">
        <p14:creationId xmlns:p14="http://schemas.microsoft.com/office/powerpoint/2010/main" val="255233943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27</a:t>
            </a:fld>
            <a:endParaRPr lang="en-GB" dirty="0"/>
          </a:p>
        </p:txBody>
      </p:sp>
    </p:spTree>
    <p:extLst>
      <p:ext uri="{BB962C8B-B14F-4D97-AF65-F5344CB8AC3E}">
        <p14:creationId xmlns:p14="http://schemas.microsoft.com/office/powerpoint/2010/main" val="386436424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28</a:t>
            </a:fld>
            <a:endParaRPr lang="en-GB" dirty="0"/>
          </a:p>
        </p:txBody>
      </p:sp>
    </p:spTree>
    <p:extLst>
      <p:ext uri="{BB962C8B-B14F-4D97-AF65-F5344CB8AC3E}">
        <p14:creationId xmlns:p14="http://schemas.microsoft.com/office/powerpoint/2010/main" val="130132216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29</a:t>
            </a:fld>
            <a:endParaRPr lang="en-GB" dirty="0"/>
          </a:p>
        </p:txBody>
      </p:sp>
    </p:spTree>
    <p:extLst>
      <p:ext uri="{BB962C8B-B14F-4D97-AF65-F5344CB8AC3E}">
        <p14:creationId xmlns:p14="http://schemas.microsoft.com/office/powerpoint/2010/main" val="26171595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a:t>
            </a:fld>
            <a:endParaRPr lang="en-GB" dirty="0"/>
          </a:p>
        </p:txBody>
      </p:sp>
    </p:spTree>
    <p:extLst>
      <p:ext uri="{BB962C8B-B14F-4D97-AF65-F5344CB8AC3E}">
        <p14:creationId xmlns:p14="http://schemas.microsoft.com/office/powerpoint/2010/main" val="315551083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30</a:t>
            </a:fld>
            <a:endParaRPr lang="en-GB" dirty="0"/>
          </a:p>
        </p:txBody>
      </p:sp>
    </p:spTree>
    <p:extLst>
      <p:ext uri="{BB962C8B-B14F-4D97-AF65-F5344CB8AC3E}">
        <p14:creationId xmlns:p14="http://schemas.microsoft.com/office/powerpoint/2010/main" val="228864005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31</a:t>
            </a:fld>
            <a:endParaRPr lang="en-GB" dirty="0"/>
          </a:p>
        </p:txBody>
      </p:sp>
    </p:spTree>
    <p:extLst>
      <p:ext uri="{BB962C8B-B14F-4D97-AF65-F5344CB8AC3E}">
        <p14:creationId xmlns:p14="http://schemas.microsoft.com/office/powerpoint/2010/main" val="6910929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a:t>
            </a:fld>
            <a:endParaRPr lang="en-GB" dirty="0"/>
          </a:p>
        </p:txBody>
      </p:sp>
    </p:spTree>
    <p:extLst>
      <p:ext uri="{BB962C8B-B14F-4D97-AF65-F5344CB8AC3E}">
        <p14:creationId xmlns:p14="http://schemas.microsoft.com/office/powerpoint/2010/main" val="31505859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a:t>
            </a:fld>
            <a:endParaRPr lang="en-GB" dirty="0"/>
          </a:p>
        </p:txBody>
      </p:sp>
    </p:spTree>
    <p:extLst>
      <p:ext uri="{BB962C8B-B14F-4D97-AF65-F5344CB8AC3E}">
        <p14:creationId xmlns:p14="http://schemas.microsoft.com/office/powerpoint/2010/main" val="42303360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a:t>
            </a:fld>
            <a:endParaRPr lang="en-GB" dirty="0"/>
          </a:p>
        </p:txBody>
      </p:sp>
    </p:spTree>
    <p:extLst>
      <p:ext uri="{BB962C8B-B14F-4D97-AF65-F5344CB8AC3E}">
        <p14:creationId xmlns:p14="http://schemas.microsoft.com/office/powerpoint/2010/main" val="29850511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a:t>
            </a:fld>
            <a:endParaRPr lang="en-GB" dirty="0"/>
          </a:p>
        </p:txBody>
      </p:sp>
    </p:spTree>
    <p:extLst>
      <p:ext uri="{BB962C8B-B14F-4D97-AF65-F5344CB8AC3E}">
        <p14:creationId xmlns:p14="http://schemas.microsoft.com/office/powerpoint/2010/main" val="1604951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a:t>
            </a:fld>
            <a:endParaRPr lang="en-GB" dirty="0"/>
          </a:p>
        </p:txBody>
      </p:sp>
    </p:spTree>
    <p:extLst>
      <p:ext uri="{BB962C8B-B14F-4D97-AF65-F5344CB8AC3E}">
        <p14:creationId xmlns:p14="http://schemas.microsoft.com/office/powerpoint/2010/main" val="25206141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a:t>
            </a:fld>
            <a:endParaRPr lang="en-GB" dirty="0"/>
          </a:p>
        </p:txBody>
      </p:sp>
    </p:spTree>
    <p:extLst>
      <p:ext uri="{BB962C8B-B14F-4D97-AF65-F5344CB8AC3E}">
        <p14:creationId xmlns:p14="http://schemas.microsoft.com/office/powerpoint/2010/main" val="88633947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16.xml"/><Relationship Id="rId2" Type="http://schemas.openxmlformats.org/officeDocument/2006/relationships/slide" Target="../slides/slide10.xml"/><Relationship Id="rId1" Type="http://schemas.openxmlformats.org/officeDocument/2006/relationships/slideMaster" Target="../slideMasters/slideMaster1.xml"/><Relationship Id="rId6" Type="http://schemas.openxmlformats.org/officeDocument/2006/relationships/image" Target="../media/image2.jpeg"/><Relationship Id="rId5" Type="http://schemas.openxmlformats.org/officeDocument/2006/relationships/slide" Target="../slides/slide27.xml"/><Relationship Id="rId4" Type="http://schemas.openxmlformats.org/officeDocument/2006/relationships/slide" Target="../slides/slide18.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rookeWeston">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latin typeface="Calibri" pitchFamily="34" charset="0"/>
              <a:cs typeface="Calibri" pitchFamily="34" charset="0"/>
            </a:endParaRPr>
          </a:p>
        </p:txBody>
      </p:sp>
      <p:sp>
        <p:nvSpPr>
          <p:cNvPr id="9" name="Title 8"/>
          <p:cNvSpPr>
            <a:spLocks noGrp="1"/>
          </p:cNvSpPr>
          <p:nvPr>
            <p:ph type="ctrTitle"/>
          </p:nvPr>
        </p:nvSpPr>
        <p:spPr>
          <a:xfrm>
            <a:off x="685800" y="214290"/>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17" name="Subtitle 16"/>
          <p:cNvSpPr>
            <a:spLocks noGrp="1"/>
          </p:cNvSpPr>
          <p:nvPr>
            <p:ph type="subTitle" idx="1"/>
          </p:nvPr>
        </p:nvSpPr>
        <p:spPr>
          <a:xfrm>
            <a:off x="871566" y="5515444"/>
            <a:ext cx="7772400" cy="1199704"/>
          </a:xfrm>
        </p:spPr>
        <p:txBody>
          <a:bodyPr lIns="45720" rIns="45720"/>
          <a:lstStyle>
            <a:lvl1pPr marL="0" marR="64008" indent="0" algn="r">
              <a:buNone/>
              <a:defRPr b="1">
                <a:solidFill>
                  <a:schemeClr val="bg1"/>
                </a:solidFill>
                <a:latin typeface="Calibri" pitchFamily="34" charset="0"/>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LO1 1-7">
    <p:spTree>
      <p:nvGrpSpPr>
        <p:cNvPr id="1" name=""/>
        <p:cNvGrpSpPr/>
        <p:nvPr/>
      </p:nvGrpSpPr>
      <p:grpSpPr>
        <a:xfrm>
          <a:off x="0" y="0"/>
          <a:ext cx="0" cy="0"/>
          <a:chOff x="0" y="0"/>
          <a:chExt cx="0" cy="0"/>
        </a:xfrm>
      </p:grpSpPr>
      <p:sp>
        <p:nvSpPr>
          <p:cNvPr id="6" name="Title 5"/>
          <p:cNvSpPr>
            <a:spLocks noGrp="1"/>
          </p:cNvSpPr>
          <p:nvPr>
            <p:ph type="title"/>
          </p:nvPr>
        </p:nvSpPr>
        <p:spPr>
          <a:xfrm>
            <a:off x="35496" y="46436"/>
            <a:ext cx="7688661" cy="646260"/>
          </a:xfrm>
        </p:spPr>
        <p:txBody>
          <a:bodyPr rtlCol="0"/>
          <a:lstStyle>
            <a:lvl1pPr>
              <a:defRPr>
                <a:latin typeface="Calibri" pitchFamily="34" charset="0"/>
                <a:cs typeface="Calibri" pitchFamily="34" charset="0"/>
              </a:defRPr>
            </a:lvl1pPr>
            <a:extLst/>
          </a:lstStyle>
          <a:p>
            <a:r>
              <a:rPr kumimoji="0" lang="en-US" dirty="0" smtClean="0"/>
              <a:t>Click to edit Master title style</a:t>
            </a:r>
            <a:endParaRPr kumimoji="0" lang="en-US" dirty="0"/>
          </a:p>
        </p:txBody>
      </p:sp>
      <p:sp>
        <p:nvSpPr>
          <p:cNvPr id="4" name="Round Same Side Corner Rectangle 3">
            <a:hlinkClick r:id="rId2" action="ppaction://hlinksldjump"/>
          </p:cNvPr>
          <p:cNvSpPr/>
          <p:nvPr/>
        </p:nvSpPr>
        <p:spPr>
          <a:xfrm>
            <a:off x="155045" y="692696"/>
            <a:ext cx="1436820" cy="357190"/>
          </a:xfrm>
          <a:prstGeom prst="round2SameRect">
            <a:avLst/>
          </a:prstGeom>
          <a:gradFill>
            <a:gsLst>
              <a:gs pos="0">
                <a:srgbClr val="7D0D0D"/>
              </a:gs>
              <a:gs pos="58000">
                <a:srgbClr val="B21212"/>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40" b="1" dirty="0" smtClean="0">
                <a:latin typeface="Arial" panose="020B0604020202020204" pitchFamily="34" charset="0"/>
                <a:cs typeface="Arial" panose="020B0604020202020204" pitchFamily="34" charset="0"/>
              </a:rPr>
              <a:t>1 – What is an ES</a:t>
            </a:r>
            <a:endParaRPr lang="en-GB" sz="1240" b="1" dirty="0">
              <a:latin typeface="Arial" panose="020B0604020202020204" pitchFamily="34" charset="0"/>
              <a:cs typeface="Arial" panose="020B0604020202020204" pitchFamily="34" charset="0"/>
            </a:endParaRPr>
          </a:p>
        </p:txBody>
      </p:sp>
      <p:sp>
        <p:nvSpPr>
          <p:cNvPr id="7" name="Round Same Side Corner Rectangle 6">
            <a:hlinkClick r:id="rId3" action="ppaction://hlinksldjump"/>
          </p:cNvPr>
          <p:cNvSpPr/>
          <p:nvPr/>
        </p:nvSpPr>
        <p:spPr>
          <a:xfrm>
            <a:off x="1663310" y="692696"/>
            <a:ext cx="1829696" cy="357190"/>
          </a:xfrm>
          <a:prstGeom prst="round2SameRect">
            <a:avLst/>
          </a:prstGeom>
          <a:gradFill>
            <a:gsLst>
              <a:gs pos="0">
                <a:srgbClr val="7D0D0D"/>
              </a:gs>
              <a:gs pos="58000">
                <a:srgbClr val="B21212"/>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40" b="1" dirty="0" smtClean="0">
                <a:latin typeface="Arial" panose="020B0604020202020204" pitchFamily="34" charset="0"/>
                <a:cs typeface="Arial" panose="020B0604020202020204" pitchFamily="34" charset="0"/>
              </a:rPr>
              <a:t>2 – How is an ES used</a:t>
            </a:r>
            <a:endParaRPr lang="en-GB" sz="1240" b="1" dirty="0">
              <a:latin typeface="Arial" panose="020B0604020202020204" pitchFamily="34" charset="0"/>
              <a:cs typeface="Arial" panose="020B0604020202020204" pitchFamily="34" charset="0"/>
            </a:endParaRPr>
          </a:p>
        </p:txBody>
      </p:sp>
      <p:sp>
        <p:nvSpPr>
          <p:cNvPr id="11" name="Round Same Side Corner Rectangle 10">
            <a:hlinkClick r:id="rId4" action="ppaction://hlinksldjump"/>
          </p:cNvPr>
          <p:cNvSpPr/>
          <p:nvPr/>
        </p:nvSpPr>
        <p:spPr>
          <a:xfrm>
            <a:off x="3564451" y="692696"/>
            <a:ext cx="2309096" cy="357190"/>
          </a:xfrm>
          <a:prstGeom prst="round2SameRect">
            <a:avLst/>
          </a:prstGeom>
          <a:gradFill>
            <a:gsLst>
              <a:gs pos="0">
                <a:srgbClr val="7D0D0D"/>
              </a:gs>
              <a:gs pos="58000">
                <a:srgbClr val="B21212"/>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40" b="1" dirty="0" smtClean="0">
                <a:latin typeface="Arial" panose="020B0604020202020204" pitchFamily="34" charset="0"/>
                <a:cs typeface="Arial" panose="020B0604020202020204" pitchFamily="34" charset="0"/>
              </a:rPr>
              <a:t>3 – Data Processing Systems</a:t>
            </a:r>
            <a:endParaRPr lang="en-GB" sz="1240" b="1" dirty="0">
              <a:latin typeface="Arial" panose="020B0604020202020204" pitchFamily="34" charset="0"/>
              <a:cs typeface="Arial" panose="020B0604020202020204" pitchFamily="34" charset="0"/>
            </a:endParaRPr>
          </a:p>
        </p:txBody>
      </p:sp>
      <p:sp>
        <p:nvSpPr>
          <p:cNvPr id="15" name="Content Placeholder 1"/>
          <p:cNvSpPr txBox="1">
            <a:spLocks/>
          </p:cNvSpPr>
          <p:nvPr/>
        </p:nvSpPr>
        <p:spPr>
          <a:xfrm>
            <a:off x="105097" y="1049886"/>
            <a:ext cx="8931399" cy="5691482"/>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4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sp>
        <p:nvSpPr>
          <p:cNvPr id="12" name="Round Same Side Corner Rectangle 11">
            <a:hlinkClick r:id="rId5" action="ppaction://hlinksldjump"/>
          </p:cNvPr>
          <p:cNvSpPr/>
          <p:nvPr userDrawn="1"/>
        </p:nvSpPr>
        <p:spPr>
          <a:xfrm>
            <a:off x="5944992" y="692696"/>
            <a:ext cx="809149" cy="357190"/>
          </a:xfrm>
          <a:prstGeom prst="round2SameRect">
            <a:avLst/>
          </a:prstGeom>
          <a:gradFill>
            <a:gsLst>
              <a:gs pos="0">
                <a:schemeClr val="accent3">
                  <a:lumMod val="50000"/>
                </a:schemeClr>
              </a:gs>
              <a:gs pos="58000">
                <a:schemeClr val="accent3">
                  <a:lumMod val="75000"/>
                </a:schemeClr>
              </a:gs>
              <a:gs pos="100000">
                <a:schemeClr val="accent3">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240" b="1" dirty="0" smtClean="0">
                <a:latin typeface="Arial" panose="020B0604020202020204" pitchFamily="34" charset="0"/>
                <a:cs typeface="Arial" panose="020B0604020202020204" pitchFamily="34" charset="0"/>
              </a:rPr>
              <a:t>Questions</a:t>
            </a:r>
            <a:endParaRPr lang="en-GB" sz="1240" b="1" dirty="0">
              <a:latin typeface="Arial" panose="020B0604020202020204" pitchFamily="34" charset="0"/>
              <a:cs typeface="Arial" panose="020B0604020202020204" pitchFamily="34" charset="0"/>
            </a:endParaRPr>
          </a:p>
        </p:txBody>
      </p:sp>
      <p:pic>
        <p:nvPicPr>
          <p:cNvPr id="9" name="Picture 8"/>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8100392" y="44625"/>
            <a:ext cx="1008112" cy="968208"/>
          </a:xfrm>
          <a:prstGeom prst="rect">
            <a:avLst/>
          </a:prstGeom>
        </p:spPr>
      </p:pic>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13648" y="5937012"/>
            <a:ext cx="3203848"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2" name="Freeform 11"/>
          <p:cNvSpPr>
            <a:spLocks/>
          </p:cNvSpPr>
          <p:nvPr/>
        </p:nvSpPr>
        <p:spPr bwMode="auto">
          <a:xfrm>
            <a:off x="1" y="5924550"/>
            <a:ext cx="2339752"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4" name="Right Triangle 13"/>
          <p:cNvSpPr>
            <a:spLocks/>
          </p:cNvSpPr>
          <p:nvPr/>
        </p:nvSpPr>
        <p:spPr bwMode="auto">
          <a:xfrm>
            <a:off x="-6042" y="5949279"/>
            <a:ext cx="1913746" cy="922841"/>
          </a:xfrm>
          <a:prstGeom prst="rtTriangle">
            <a:avLst/>
          </a:prstGeom>
          <a:blipFill>
            <a:blip r:embed="rId4" cstate="print">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5" name="Straight Connector 14"/>
          <p:cNvCxnSpPr>
            <a:stCxn id="14" idx="0"/>
            <a:endCxn id="14" idx="4"/>
          </p:cNvCxnSpPr>
          <p:nvPr/>
        </p:nvCxnSpPr>
        <p:spPr>
          <a:xfrm rot="16200000" flipH="1">
            <a:off x="489410" y="5453826"/>
            <a:ext cx="922841" cy="1913746"/>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4"/>
            <a:ext cx="8229600" cy="857256"/>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dirty="0"/>
          </a:p>
        </p:txBody>
      </p:sp>
      <p:sp>
        <p:nvSpPr>
          <p:cNvPr id="30" name="Text Placeholder 29"/>
          <p:cNvSpPr>
            <a:spLocks noGrp="1"/>
          </p:cNvSpPr>
          <p:nvPr>
            <p:ph type="body" idx="1"/>
          </p:nvPr>
        </p:nvSpPr>
        <p:spPr>
          <a:xfrm>
            <a:off x="457200" y="1000108"/>
            <a:ext cx="8229600" cy="4929222"/>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07" r:id="rId1"/>
    <p:sldLayoutId id="2147483711" r:id="rId2"/>
  </p:sldLayoutIdLst>
  <p:timing>
    <p:tnLst>
      <p:par>
        <p:cTn id="1" dur="indefinite" restart="never" nodeType="tmRoot"/>
      </p:par>
    </p:tnLst>
  </p:timing>
  <p:txStyles>
    <p:title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p:titleStyle>
    <p:body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5.png"/><Relationship Id="rId5" Type="http://schemas.openxmlformats.org/officeDocument/2006/relationships/hyperlink" Target="Unit%2007/7.1%20-%20Spaghetti%20Monster.mp4" TargetMode="External"/><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5.png"/><Relationship Id="rId5" Type="http://schemas.openxmlformats.org/officeDocument/2006/relationships/hyperlink" Target="Unit%2007/7.1%20-%20Spaghetti%20Monster.mp4" TargetMode="External"/><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hyperlink" Target="https://www.nhs.uk/Conditions/Pages/hub.aspx"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3" Type="http://schemas.openxmlformats.org/officeDocument/2006/relationships/hyperlink" Target="http://www.botanicalkeys.co.uk/flora/"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hyperlink" Target="Unit%2007/Chapter%2007%20-%20Exam%20Questions.docx" TargetMode="External"/><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51520" y="5826276"/>
            <a:ext cx="8784976" cy="771076"/>
          </a:xfrm>
        </p:spPr>
        <p:txBody>
          <a:bodyPr rtlCol="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5400" spc="50" dirty="0" smtClean="0">
                <a:ln w="11430"/>
                <a:solidFill>
                  <a:srgbClr val="FFFF00"/>
                </a:solidFill>
                <a:effectLst>
                  <a:outerShdw blurRad="76200" dist="50800" dir="5400000" algn="tl" rotWithShape="0">
                    <a:srgbClr val="000000">
                      <a:alpha val="65000"/>
                    </a:srgbClr>
                  </a:outerShdw>
                </a:effectLst>
              </a:rPr>
              <a:t>Chapter 07 </a:t>
            </a:r>
            <a:r>
              <a:rPr lang="en-US" sz="5400" spc="50" dirty="0">
                <a:ln w="11430"/>
                <a:solidFill>
                  <a:srgbClr val="FFFF00"/>
                </a:solidFill>
                <a:effectLst>
                  <a:outerShdw blurRad="76200" dist="50800" dir="5400000" algn="tl" rotWithShape="0">
                    <a:srgbClr val="000000">
                      <a:alpha val="65000"/>
                    </a:srgbClr>
                  </a:outerShdw>
                </a:effectLst>
              </a:rPr>
              <a:t>– </a:t>
            </a:r>
            <a:r>
              <a:rPr lang="en-US" sz="5400" spc="50" dirty="0" smtClean="0">
                <a:ln w="11430"/>
                <a:solidFill>
                  <a:srgbClr val="FFFF00"/>
                </a:solidFill>
                <a:effectLst>
                  <a:outerShdw blurRad="76200" dist="50800" dir="5400000" algn="tl" rotWithShape="0">
                    <a:srgbClr val="000000">
                      <a:alpha val="65000"/>
                    </a:srgbClr>
                  </a:outerShdw>
                </a:effectLst>
              </a:rPr>
              <a:t>Expert Systems</a:t>
            </a:r>
            <a:endParaRPr lang="en-GB" sz="5400" spc="50" dirty="0">
              <a:ln w="11430"/>
              <a:solidFill>
                <a:srgbClr val="FFFF00"/>
              </a:solidFill>
              <a:effectLst>
                <a:outerShdw blurRad="76200" dist="50800" dir="5400000" algn="tl" rotWithShape="0">
                  <a:srgbClr val="000000">
                    <a:alpha val="65000"/>
                  </a:srgbClr>
                </a:outerShdw>
              </a:effectLst>
            </a:endParaRPr>
          </a:p>
        </p:txBody>
      </p:sp>
      <p:sp>
        <p:nvSpPr>
          <p:cNvPr id="7" name="Rectangle 6"/>
          <p:cNvSpPr/>
          <p:nvPr/>
        </p:nvSpPr>
        <p:spPr>
          <a:xfrm>
            <a:off x="251520" y="260648"/>
            <a:ext cx="8640960" cy="1708438"/>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GB"/>
          </a:p>
        </p:txBody>
      </p:sp>
      <p:sp>
        <p:nvSpPr>
          <p:cNvPr id="8" name="TextBox 7"/>
          <p:cNvSpPr txBox="1"/>
          <p:nvPr/>
        </p:nvSpPr>
        <p:spPr>
          <a:xfrm>
            <a:off x="1547664" y="332656"/>
            <a:ext cx="7056784" cy="1631216"/>
          </a:xfrm>
          <a:prstGeom prst="rect">
            <a:avLst/>
          </a:prstGeom>
          <a:noFill/>
        </p:spPr>
        <p:txBody>
          <a:bodyPr wrap="square" rtlCol="0">
            <a:spAutoFit/>
          </a:bodyPr>
          <a:lstStyle/>
          <a:p>
            <a:pPr algn="r"/>
            <a:r>
              <a:rPr lang="en-GB" sz="3200" b="1" dirty="0" smtClean="0">
                <a:solidFill>
                  <a:schemeClr val="tx1">
                    <a:lumMod val="50000"/>
                    <a:lumOff val="50000"/>
                  </a:schemeClr>
                </a:solidFill>
              </a:rPr>
              <a:t>AS Applied ICT – 9626 - Theory</a:t>
            </a:r>
            <a:endParaRPr lang="en-GB" sz="3200" b="1" dirty="0">
              <a:solidFill>
                <a:schemeClr val="tx1">
                  <a:lumMod val="50000"/>
                  <a:lumOff val="50000"/>
                </a:schemeClr>
              </a:solidFill>
            </a:endParaRPr>
          </a:p>
          <a:p>
            <a:pPr algn="r"/>
            <a:r>
              <a:rPr lang="en-GB" sz="3200" b="1" dirty="0" smtClean="0">
                <a:solidFill>
                  <a:schemeClr val="tx1">
                    <a:lumMod val="50000"/>
                    <a:lumOff val="50000"/>
                  </a:schemeClr>
                </a:solidFill>
              </a:rPr>
              <a:t>2017-20</a:t>
            </a:r>
            <a:endParaRPr lang="en-GB" sz="3600" b="1" dirty="0" smtClean="0">
              <a:solidFill>
                <a:schemeClr val="tx1">
                  <a:lumMod val="50000"/>
                  <a:lumOff val="50000"/>
                </a:schemeClr>
              </a:solidFill>
            </a:endParaRPr>
          </a:p>
          <a:p>
            <a:pPr algn="r"/>
            <a:r>
              <a:rPr lang="en-GB" sz="3600" b="1" dirty="0" smtClean="0">
                <a:solidFill>
                  <a:schemeClr val="tx1">
                    <a:lumMod val="50000"/>
                    <a:lumOff val="50000"/>
                  </a:schemeClr>
                </a:solidFill>
              </a:rPr>
              <a:t>Year 12</a:t>
            </a:r>
            <a:endParaRPr lang="en-GB" sz="3600" b="1" dirty="0">
              <a:solidFill>
                <a:schemeClr val="tx1">
                  <a:lumMod val="50000"/>
                  <a:lumOff val="50000"/>
                </a:schemeClr>
              </a:solidFill>
            </a:endParaRPr>
          </a:p>
        </p:txBody>
      </p:sp>
      <p:pic>
        <p:nvPicPr>
          <p:cNvPr id="2" name="Picture 1"/>
          <p:cNvPicPr>
            <a:picLocks noChangeAspect="1"/>
          </p:cNvPicPr>
          <p:nvPr/>
        </p:nvPicPr>
        <p:blipFill rotWithShape="1">
          <a:blip r:embed="rId3"/>
          <a:srcRect l="1176" r="1176" b="31859"/>
          <a:stretch/>
        </p:blipFill>
        <p:spPr>
          <a:xfrm>
            <a:off x="2627784" y="2035880"/>
            <a:ext cx="6336704" cy="2879189"/>
          </a:xfrm>
          <a:prstGeom prst="rect">
            <a:avLst/>
          </a:prstGeom>
        </p:spPr>
      </p:pic>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3528" y="332655"/>
            <a:ext cx="1656184" cy="1590627"/>
          </a:xfrm>
          <a:prstGeom prst="rect">
            <a:avLst/>
          </a:prstGeom>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04856" cy="625434"/>
          </a:xfrm>
        </p:spPr>
        <p:txBody>
          <a:bodyPr>
            <a:noAutofit/>
          </a:bodyPr>
          <a:lstStyle/>
          <a:p>
            <a:r>
              <a:rPr lang="en-IE" sz="4000" dirty="0" smtClean="0"/>
              <a:t>7.1 – </a:t>
            </a:r>
            <a:r>
              <a:rPr lang="en-US" sz="4000" dirty="0" smtClean="0"/>
              <a:t>Expert Systems</a:t>
            </a:r>
            <a:endParaRPr lang="en-GB" sz="4000" b="1" dirty="0" smtClean="0"/>
          </a:p>
        </p:txBody>
      </p:sp>
      <p:sp>
        <p:nvSpPr>
          <p:cNvPr id="34" name="Rectangle 33"/>
          <p:cNvSpPr/>
          <p:nvPr/>
        </p:nvSpPr>
        <p:spPr>
          <a:xfrm>
            <a:off x="179512" y="1124744"/>
            <a:ext cx="5976664" cy="5632311"/>
          </a:xfrm>
          <a:prstGeom prst="rect">
            <a:avLst/>
          </a:prstGeom>
        </p:spPr>
        <p:txBody>
          <a:bodyPr wrap="square">
            <a:spAutoFit/>
          </a:bodyPr>
          <a:lstStyle/>
          <a:p>
            <a:pPr>
              <a:buClr>
                <a:srgbClr val="0070C0"/>
              </a:buClr>
            </a:pPr>
            <a:r>
              <a:rPr lang="en-US" b="1" dirty="0" smtClean="0">
                <a:solidFill>
                  <a:srgbClr val="B21212"/>
                </a:solidFill>
              </a:rPr>
              <a:t>What is an Expert System</a:t>
            </a:r>
            <a:endParaRPr lang="en-US" b="1" dirty="0">
              <a:solidFill>
                <a:srgbClr val="B21212"/>
              </a:solidFill>
            </a:endParaRPr>
          </a:p>
          <a:p>
            <a:pPr marL="457200" indent="-457200">
              <a:buClr>
                <a:schemeClr val="tx2"/>
              </a:buClr>
              <a:buFont typeface="Wingdings 3" panose="05040102010807070707" pitchFamily="18" charset="2"/>
              <a:buChar char=""/>
            </a:pPr>
            <a:r>
              <a:rPr lang="en-US" dirty="0"/>
              <a:t>Expert systems use a knowledge base and a set of rules to provide a </a:t>
            </a:r>
            <a:r>
              <a:rPr lang="en-US" b="1" dirty="0">
                <a:solidFill>
                  <a:srgbClr val="B21212"/>
                </a:solidFill>
              </a:rPr>
              <a:t>diagnosis</a:t>
            </a:r>
            <a:r>
              <a:rPr lang="en-US" dirty="0">
                <a:solidFill>
                  <a:srgbClr val="B21212"/>
                </a:solidFill>
              </a:rPr>
              <a:t> </a:t>
            </a:r>
            <a:r>
              <a:rPr lang="en-US" dirty="0"/>
              <a:t>or a recommended course of action. They can be used to solve complex problems by reasoning, using the knowledge base they are given.</a:t>
            </a:r>
          </a:p>
          <a:p>
            <a:pPr marL="457200" indent="-457200">
              <a:buClr>
                <a:schemeClr val="tx2"/>
              </a:buClr>
              <a:buFont typeface="Wingdings 3" panose="05040102010807070707" pitchFamily="18" charset="2"/>
              <a:buChar char=""/>
            </a:pPr>
            <a:r>
              <a:rPr lang="en-US" dirty="0"/>
              <a:t>Expert systems gather data by asking the user questions about the problem. An initial set of questions can lead to further questions depending on the user’s responses. The expert system reasons what questions it needs to ask, based on the knowledge it is given. It will use the responses from the user to rule out various possibilities that will allow it to eventually reach a decision or diagnosis.</a:t>
            </a:r>
          </a:p>
          <a:p>
            <a:pPr marL="457200" indent="-457200">
              <a:buClr>
                <a:schemeClr val="tx2"/>
              </a:buClr>
              <a:buFont typeface="Wingdings 3" panose="05040102010807070707" pitchFamily="18" charset="2"/>
              <a:buChar char=""/>
            </a:pPr>
            <a:r>
              <a:rPr lang="en-US" dirty="0"/>
              <a:t>The concept of an expert system was first developed in the 1970s by Edward </a:t>
            </a:r>
            <a:r>
              <a:rPr lang="en-US" dirty="0" err="1"/>
              <a:t>Feigenbaum</a:t>
            </a:r>
            <a:r>
              <a:rPr lang="en-US" dirty="0"/>
              <a:t>, who founded the knowledge-based system laboratory at Stanford University. Expert systems are thought to be among the first truly successful forms of </a:t>
            </a:r>
            <a:r>
              <a:rPr lang="en-US" b="1" dirty="0">
                <a:solidFill>
                  <a:srgbClr val="B21212"/>
                </a:solidFill>
              </a:rPr>
              <a:t>artificial </a:t>
            </a:r>
            <a:r>
              <a:rPr lang="en-US" b="1" dirty="0" smtClean="0">
                <a:solidFill>
                  <a:srgbClr val="B21212"/>
                </a:solidFill>
              </a:rPr>
              <a:t>intelligence</a:t>
            </a:r>
            <a:r>
              <a:rPr lang="en-US" dirty="0" smtClean="0"/>
              <a:t>.</a:t>
            </a:r>
          </a:p>
        </p:txBody>
      </p:sp>
      <p:sp>
        <p:nvSpPr>
          <p:cNvPr id="4" name="Rectangle 3"/>
          <p:cNvSpPr/>
          <p:nvPr/>
        </p:nvSpPr>
        <p:spPr>
          <a:xfrm>
            <a:off x="6156176" y="1137518"/>
            <a:ext cx="2759179" cy="5355312"/>
          </a:xfrm>
          <a:prstGeom prst="rect">
            <a:avLst/>
          </a:prstGeom>
          <a:solidFill>
            <a:srgbClr val="FFDC6D"/>
          </a:solidFill>
          <a:ln w="57150">
            <a:solidFill>
              <a:srgbClr val="002060"/>
            </a:solidFill>
          </a:ln>
        </p:spPr>
        <p:txBody>
          <a:bodyPr wrap="square">
            <a:spAutoFit/>
          </a:bodyPr>
          <a:lstStyle/>
          <a:p>
            <a:pPr>
              <a:tabLst>
                <a:tab pos="1815704" algn="l"/>
              </a:tabLst>
            </a:pPr>
            <a:r>
              <a:rPr lang="en-US" sz="1900" b="1" dirty="0">
                <a:solidFill>
                  <a:srgbClr val="C00000"/>
                </a:solidFill>
                <a:latin typeface="Arial" panose="020B0604020202020204" pitchFamily="34" charset="0"/>
                <a:cs typeface="Arial" panose="020B0604020202020204" pitchFamily="34" charset="0"/>
              </a:rPr>
              <a:t>Key Terms</a:t>
            </a:r>
          </a:p>
          <a:p>
            <a:r>
              <a:rPr lang="en-US" sz="1900" b="1" dirty="0"/>
              <a:t>Diagnosis</a:t>
            </a:r>
            <a:r>
              <a:rPr lang="en-US" sz="1900" dirty="0"/>
              <a:t>: identifying a problem or illness by analysis of the symptoms</a:t>
            </a:r>
          </a:p>
          <a:p>
            <a:r>
              <a:rPr lang="en-US" sz="1900" b="1" dirty="0"/>
              <a:t>Artificial intelligence</a:t>
            </a:r>
            <a:r>
              <a:rPr lang="en-US" sz="1900" dirty="0"/>
              <a:t>: computer systems that perform tasks that normally require human intelligence </a:t>
            </a:r>
            <a:endParaRPr lang="en-US" sz="1900" dirty="0" smtClean="0"/>
          </a:p>
          <a:p>
            <a:r>
              <a:rPr lang="en-US" sz="1900" b="1" dirty="0" smtClean="0"/>
              <a:t>Chaining</a:t>
            </a:r>
            <a:r>
              <a:rPr lang="en-US" sz="1900" dirty="0"/>
              <a:t>: </a:t>
            </a:r>
            <a:r>
              <a:rPr lang="en-US" sz="1900" dirty="0" smtClean="0"/>
              <a:t>combining together instructions</a:t>
            </a:r>
          </a:p>
          <a:p>
            <a:r>
              <a:rPr lang="en-US" sz="1900" b="1" dirty="0" smtClean="0"/>
              <a:t>Transaction</a:t>
            </a:r>
            <a:r>
              <a:rPr lang="en-US" sz="1900" dirty="0"/>
              <a:t>: a collection of data that is exchanged</a:t>
            </a:r>
          </a:p>
          <a:p>
            <a:r>
              <a:rPr lang="en-US" sz="1900" b="1" dirty="0"/>
              <a:t>Field</a:t>
            </a:r>
            <a:r>
              <a:rPr lang="en-US" sz="1900" dirty="0"/>
              <a:t>: an individual item of data in a database, for example forename</a:t>
            </a:r>
          </a:p>
        </p:txBody>
      </p:sp>
      <p:sp>
        <p:nvSpPr>
          <p:cNvPr id="5" name="Oval 4"/>
          <p:cNvSpPr/>
          <p:nvPr/>
        </p:nvSpPr>
        <p:spPr>
          <a:xfrm rot="1309147">
            <a:off x="8734362" y="1055740"/>
            <a:ext cx="321257" cy="321257"/>
          </a:xfrm>
          <a:prstGeom prst="ellipse">
            <a:avLst/>
          </a:prstGeom>
          <a:solidFill>
            <a:srgbClr val="FFDC6D"/>
          </a:solidFill>
          <a:ln>
            <a:solidFill>
              <a:srgbClr val="FFDC6D"/>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2100" b="1" dirty="0"/>
              <a:t>K</a:t>
            </a:r>
            <a:endParaRPr lang="en-GB" b="1" dirty="0"/>
          </a:p>
        </p:txBody>
      </p:sp>
      <p:sp>
        <p:nvSpPr>
          <p:cNvPr id="8" name="Round Same Side Corner Rectangle 7">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96</a:t>
            </a:r>
            <a:endParaRPr lang="en-GB" sz="113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99761010"/>
      </p:ext>
    </p:extLst>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24744"/>
            <a:ext cx="5040560" cy="5647700"/>
          </a:xfrm>
          <a:prstGeom prst="rect">
            <a:avLst/>
          </a:prstGeom>
        </p:spPr>
        <p:txBody>
          <a:bodyPr wrap="square">
            <a:spAutoFit/>
          </a:bodyPr>
          <a:lstStyle/>
          <a:p>
            <a:pPr>
              <a:buClr>
                <a:srgbClr val="0070C0"/>
              </a:buClr>
            </a:pPr>
            <a:r>
              <a:rPr lang="en-US" sz="1900" b="1" dirty="0" smtClean="0">
                <a:solidFill>
                  <a:srgbClr val="B21212"/>
                </a:solidFill>
              </a:rPr>
              <a:t>What is an Expert System</a:t>
            </a:r>
            <a:endParaRPr lang="en-US" sz="1900" b="1" dirty="0">
              <a:solidFill>
                <a:srgbClr val="B21212"/>
              </a:solidFill>
            </a:endParaRPr>
          </a:p>
          <a:p>
            <a:pPr marL="457200" indent="-457200">
              <a:buClr>
                <a:schemeClr val="tx2"/>
              </a:buClr>
              <a:buFont typeface="Wingdings 3" panose="05040102010807070707" pitchFamily="18" charset="2"/>
              <a:buChar char=""/>
            </a:pPr>
            <a:r>
              <a:rPr lang="en-US" sz="1900" dirty="0"/>
              <a:t>We rely on expert systems to help us with knowledge and understanding in a particular field. We use them in the same way as we do certain experts in our lives. For example, we will go to see a doctor if we have a health problem or we will go to see a car mechanic if our car will not start. We can use an expert system in a similar way, it will ask us questions about our health problem or car problem and provide us with a diagnosis or course of action</a:t>
            </a:r>
            <a:r>
              <a:rPr lang="en-US" sz="1900" dirty="0" smtClean="0"/>
              <a:t>.</a:t>
            </a:r>
          </a:p>
          <a:p>
            <a:pPr marL="457200" indent="-457200">
              <a:buClr>
                <a:schemeClr val="tx2"/>
              </a:buClr>
              <a:buFont typeface="Wingdings 3" panose="05040102010807070707" pitchFamily="18" charset="2"/>
              <a:buChar char=""/>
            </a:pPr>
            <a:r>
              <a:rPr lang="en-US" sz="1900" dirty="0"/>
              <a:t>Building an expert system is known as knowledge engineering and it is composed of three main components</a:t>
            </a:r>
          </a:p>
          <a:p>
            <a:pPr marL="711200" indent="-355600">
              <a:buClr>
                <a:schemeClr val="tx2"/>
              </a:buClr>
              <a:buFont typeface="Wingdings" panose="05000000000000000000" pitchFamily="2" charset="2"/>
              <a:buChar char="§"/>
            </a:pPr>
            <a:r>
              <a:rPr lang="en-US" sz="1900" dirty="0" smtClean="0"/>
              <a:t>the </a:t>
            </a:r>
            <a:r>
              <a:rPr lang="en-US" sz="1900" dirty="0"/>
              <a:t>knowledge base</a:t>
            </a:r>
          </a:p>
          <a:p>
            <a:pPr marL="711200" indent="-355600">
              <a:buClr>
                <a:schemeClr val="tx2"/>
              </a:buClr>
              <a:buFont typeface="Wingdings" panose="05000000000000000000" pitchFamily="2" charset="2"/>
              <a:buChar char="§"/>
            </a:pPr>
            <a:r>
              <a:rPr lang="en-US" sz="1900" dirty="0" smtClean="0"/>
              <a:t>the </a:t>
            </a:r>
            <a:r>
              <a:rPr lang="en-US" sz="1900" dirty="0"/>
              <a:t>inference engine</a:t>
            </a:r>
          </a:p>
          <a:p>
            <a:pPr marL="711200" indent="-355600">
              <a:buClr>
                <a:schemeClr val="tx2"/>
              </a:buClr>
              <a:buFont typeface="Wingdings" panose="05000000000000000000" pitchFamily="2" charset="2"/>
              <a:buChar char="§"/>
            </a:pPr>
            <a:r>
              <a:rPr lang="en-US" sz="1900" dirty="0" smtClean="0"/>
              <a:t>the </a:t>
            </a:r>
            <a:r>
              <a:rPr lang="en-US" sz="1900" dirty="0"/>
              <a:t>user interface.</a:t>
            </a:r>
            <a:endParaRPr lang="en-US" sz="1900" dirty="0" smtClean="0"/>
          </a:p>
        </p:txBody>
      </p:sp>
      <p:sp>
        <p:nvSpPr>
          <p:cNvPr id="8" name="Round Same Side Corner Rectangle 7">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96</a:t>
            </a:r>
            <a:endParaRPr lang="en-GB" sz="1130" b="1" dirty="0">
              <a:latin typeface="Arial" panose="020B0604020202020204" pitchFamily="34" charset="0"/>
              <a:cs typeface="Arial" panose="020B0604020202020204" pitchFamily="34" charset="0"/>
            </a:endParaRPr>
          </a:p>
        </p:txBody>
      </p:sp>
      <p:sp>
        <p:nvSpPr>
          <p:cNvPr id="7" name="Rectangle 6"/>
          <p:cNvSpPr/>
          <p:nvPr/>
        </p:nvSpPr>
        <p:spPr>
          <a:xfrm>
            <a:off x="5220072" y="1106743"/>
            <a:ext cx="3680813" cy="3240000"/>
          </a:xfrm>
          <a:prstGeom prst="rect">
            <a:avLst/>
          </a:prstGeom>
          <a:solidFill>
            <a:srgbClr val="F5FC9A"/>
          </a:solidFill>
          <a:ln w="57150">
            <a:solidFill>
              <a:srgbClr val="002060"/>
            </a:solidFill>
          </a:ln>
        </p:spPr>
        <p:txBody>
          <a:bodyPr wrap="square">
            <a:spAutoFit/>
          </a:bodyPr>
          <a:lstStyle/>
          <a:p>
            <a:pPr>
              <a:tabLst>
                <a:tab pos="1815704" algn="l"/>
              </a:tabLst>
            </a:pPr>
            <a:r>
              <a:rPr lang="en-US" sz="1720" b="1" dirty="0" smtClean="0">
                <a:solidFill>
                  <a:srgbClr val="C00000"/>
                </a:solidFill>
                <a:latin typeface="Arial" panose="020B0604020202020204" pitchFamily="34" charset="0"/>
                <a:cs typeface="Arial" panose="020B0604020202020204" pitchFamily="34" charset="0"/>
              </a:rPr>
              <a:t>Remember</a:t>
            </a:r>
          </a:p>
          <a:p>
            <a:pPr marL="214313" indent="-214313">
              <a:buClr>
                <a:srgbClr val="C00000"/>
              </a:buClr>
              <a:buFont typeface="Wingdings" panose="05000000000000000000" pitchFamily="2" charset="2"/>
              <a:buChar char="§"/>
            </a:pPr>
            <a:r>
              <a:rPr lang="en-US" sz="1720" dirty="0"/>
              <a:t>An expert system is a </a:t>
            </a:r>
            <a:r>
              <a:rPr lang="en-US" sz="1720" dirty="0" err="1"/>
              <a:t>computerised</a:t>
            </a:r>
            <a:r>
              <a:rPr lang="en-US" sz="1720" dirty="0"/>
              <a:t> system that attempts to reproduce the decision-making process of an expert human </a:t>
            </a:r>
            <a:r>
              <a:rPr lang="en-US" sz="1720" dirty="0" smtClean="0"/>
              <a:t>being.</a:t>
            </a:r>
          </a:p>
          <a:p>
            <a:pPr marL="214313" indent="-214313">
              <a:buClr>
                <a:srgbClr val="C00000"/>
              </a:buClr>
              <a:buFont typeface="Wingdings" panose="05000000000000000000" pitchFamily="2" charset="2"/>
              <a:buChar char="§"/>
            </a:pPr>
            <a:r>
              <a:rPr lang="en-US" sz="1720" dirty="0" smtClean="0"/>
              <a:t>They </a:t>
            </a:r>
            <a:r>
              <a:rPr lang="en-US" sz="1720" dirty="0"/>
              <a:t>are designed to try and replicate the judgement of a human that has expert knowledge in a certain field. By doing this they can be used to replace or assist a human expert.</a:t>
            </a:r>
            <a:endParaRPr lang="en-GB" sz="1720" u="sng" dirty="0">
              <a:solidFill>
                <a:srgbClr val="FF0000"/>
              </a:solidFill>
              <a:latin typeface="Arial" panose="020B0604020202020204" pitchFamily="34" charset="0"/>
              <a:cs typeface="Arial" panose="020B0604020202020204" pitchFamily="34" charset="0"/>
            </a:endParaRPr>
          </a:p>
        </p:txBody>
      </p:sp>
      <p:sp>
        <p:nvSpPr>
          <p:cNvPr id="9" name="Oval 8"/>
          <p:cNvSpPr/>
          <p:nvPr/>
        </p:nvSpPr>
        <p:spPr>
          <a:xfrm rot="3933655">
            <a:off x="8794586" y="972585"/>
            <a:ext cx="394069" cy="394069"/>
          </a:xfrm>
          <a:prstGeom prst="ellipse">
            <a:avLst/>
          </a:prstGeom>
          <a:solidFill>
            <a:srgbClr val="F5FC9A"/>
          </a:solidFill>
          <a:ln>
            <a:solidFill>
              <a:srgbClr val="F5FC9A"/>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3200" b="1" dirty="0">
                <a:solidFill>
                  <a:srgbClr val="C00000"/>
                </a:solidFill>
                <a:sym typeface="Wingdings" panose="05000000000000000000" pitchFamily="2" charset="2"/>
              </a:rPr>
              <a:t></a:t>
            </a:r>
            <a:endParaRPr lang="en-GB" b="1" dirty="0">
              <a:solidFill>
                <a:srgbClr val="C00000"/>
              </a:solidFill>
            </a:endParaRPr>
          </a:p>
        </p:txBody>
      </p:sp>
      <p:sp>
        <p:nvSpPr>
          <p:cNvPr id="10" name="Rectangle 9"/>
          <p:cNvSpPr/>
          <p:nvPr/>
        </p:nvSpPr>
        <p:spPr>
          <a:xfrm>
            <a:off x="5220072" y="4422591"/>
            <a:ext cx="3680813" cy="2246769"/>
          </a:xfrm>
          <a:prstGeom prst="rect">
            <a:avLst/>
          </a:prstGeom>
          <a:solidFill>
            <a:srgbClr val="F5FC9A"/>
          </a:solidFill>
          <a:ln w="57150">
            <a:solidFill>
              <a:srgbClr val="002060"/>
            </a:solidFill>
          </a:ln>
        </p:spPr>
        <p:txBody>
          <a:bodyPr wrap="square">
            <a:spAutoFit/>
          </a:bodyPr>
          <a:lstStyle/>
          <a:p>
            <a:pPr>
              <a:tabLst>
                <a:tab pos="1815704" algn="l"/>
              </a:tabLst>
            </a:pPr>
            <a:r>
              <a:rPr lang="en-US" sz="1720" b="1" dirty="0" smtClean="0">
                <a:solidFill>
                  <a:srgbClr val="C00000"/>
                </a:solidFill>
                <a:latin typeface="Arial" panose="020B0604020202020204" pitchFamily="34" charset="0"/>
                <a:cs typeface="Arial" panose="020B0604020202020204" pitchFamily="34" charset="0"/>
              </a:rPr>
              <a:t>Remember</a:t>
            </a:r>
          </a:p>
          <a:p>
            <a:pPr marL="214313" indent="-214313">
              <a:buClr>
                <a:srgbClr val="C00000"/>
              </a:buClr>
              <a:buFont typeface="Wingdings" panose="05000000000000000000" pitchFamily="2" charset="2"/>
              <a:buChar char="§"/>
            </a:pPr>
            <a:r>
              <a:rPr lang="en-US" sz="1720" dirty="0"/>
              <a:t>The knowledge base is a database that allows the storage and retrieval of the knowledge provided by a collection of experts. It contains knowledge about the specific area for which the expert system can be used.</a:t>
            </a:r>
            <a:endParaRPr lang="en-GB" sz="1720" u="sng" dirty="0">
              <a:solidFill>
                <a:srgbClr val="FF0000"/>
              </a:solidFill>
              <a:latin typeface="Arial" panose="020B0604020202020204" pitchFamily="34" charset="0"/>
              <a:cs typeface="Arial" panose="020B0604020202020204" pitchFamily="34" charset="0"/>
            </a:endParaRPr>
          </a:p>
        </p:txBody>
      </p:sp>
      <p:sp>
        <p:nvSpPr>
          <p:cNvPr id="11" name="Oval 10"/>
          <p:cNvSpPr/>
          <p:nvPr/>
        </p:nvSpPr>
        <p:spPr>
          <a:xfrm rot="3933655">
            <a:off x="8722578" y="4288433"/>
            <a:ext cx="394069" cy="394069"/>
          </a:xfrm>
          <a:prstGeom prst="ellipse">
            <a:avLst/>
          </a:prstGeom>
          <a:solidFill>
            <a:srgbClr val="F5FC9A"/>
          </a:solidFill>
          <a:ln>
            <a:solidFill>
              <a:srgbClr val="F5FC9A"/>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3200" b="1" dirty="0">
                <a:solidFill>
                  <a:srgbClr val="C00000"/>
                </a:solidFill>
                <a:sym typeface="Wingdings" panose="05000000000000000000" pitchFamily="2" charset="2"/>
              </a:rPr>
              <a:t></a:t>
            </a:r>
            <a:endParaRPr lang="en-GB" b="1" dirty="0">
              <a:solidFill>
                <a:srgbClr val="C00000"/>
              </a:solidFill>
            </a:endParaRPr>
          </a:p>
        </p:txBody>
      </p:sp>
      <p:sp>
        <p:nvSpPr>
          <p:cNvPr id="12" name="Title 1"/>
          <p:cNvSpPr>
            <a:spLocks noGrp="1"/>
          </p:cNvSpPr>
          <p:nvPr>
            <p:ph type="title"/>
          </p:nvPr>
        </p:nvSpPr>
        <p:spPr>
          <a:xfrm>
            <a:off x="107504" y="44624"/>
            <a:ext cx="7704856" cy="625434"/>
          </a:xfrm>
        </p:spPr>
        <p:txBody>
          <a:bodyPr>
            <a:noAutofit/>
          </a:bodyPr>
          <a:lstStyle/>
          <a:p>
            <a:r>
              <a:rPr lang="en-IE" sz="4000" dirty="0" smtClean="0"/>
              <a:t>7.1 – </a:t>
            </a:r>
            <a:r>
              <a:rPr lang="en-US" sz="4000" dirty="0" smtClean="0"/>
              <a:t>Expert Systems</a:t>
            </a:r>
            <a:endParaRPr lang="en-GB" sz="4000" b="1" dirty="0" smtClean="0"/>
          </a:p>
        </p:txBody>
      </p:sp>
    </p:spTree>
    <p:extLst>
      <p:ext uri="{BB962C8B-B14F-4D97-AF65-F5344CB8AC3E}">
        <p14:creationId xmlns:p14="http://schemas.microsoft.com/office/powerpoint/2010/main" val="3198744232"/>
      </p:ext>
    </p:extLst>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1" y="1124744"/>
            <a:ext cx="8784977" cy="5632311"/>
          </a:xfrm>
          <a:prstGeom prst="rect">
            <a:avLst/>
          </a:prstGeom>
        </p:spPr>
        <p:txBody>
          <a:bodyPr wrap="square">
            <a:spAutoFit/>
          </a:bodyPr>
          <a:lstStyle/>
          <a:p>
            <a:pPr>
              <a:buClr>
                <a:srgbClr val="0070C0"/>
              </a:buClr>
            </a:pPr>
            <a:r>
              <a:rPr lang="en-US" b="1" dirty="0" smtClean="0">
                <a:solidFill>
                  <a:srgbClr val="B21212"/>
                </a:solidFill>
              </a:rPr>
              <a:t>What is an Expert System</a:t>
            </a:r>
            <a:endParaRPr lang="en-US" b="1" dirty="0">
              <a:solidFill>
                <a:srgbClr val="B21212"/>
              </a:solidFill>
            </a:endParaRPr>
          </a:p>
          <a:p>
            <a:pPr marL="457200" indent="-457200">
              <a:buClr>
                <a:schemeClr val="tx2"/>
              </a:buClr>
              <a:buFont typeface="Wingdings 3" panose="05040102010807070707" pitchFamily="18" charset="2"/>
              <a:buChar char=""/>
            </a:pPr>
            <a:r>
              <a:rPr lang="en-US" dirty="0"/>
              <a:t>The developers of the expert system will interview a collection of experts to build the database of knowledge. They will look to gain two types of knowledge from the experts. The first is factual knowledge. This is knowledge that is widely shared. The second type is heuristic knowledge. This is knowledge that is more personal and is acquired through a range of experiences and reasoning.</a:t>
            </a:r>
          </a:p>
          <a:p>
            <a:pPr marL="457200" indent="-457200">
              <a:buClr>
                <a:schemeClr val="tx2"/>
              </a:buClr>
              <a:buFont typeface="Wingdings 3" panose="05040102010807070707" pitchFamily="18" charset="2"/>
              <a:buChar char=""/>
            </a:pPr>
            <a:r>
              <a:rPr lang="en-US" dirty="0"/>
              <a:t>Once the knowledge base is built, it can be used by the expert system to inform the questions it needs to ask and assist in providing the results.</a:t>
            </a:r>
          </a:p>
          <a:p>
            <a:pPr marL="457200" indent="-457200">
              <a:buClr>
                <a:schemeClr val="tx2"/>
              </a:buClr>
              <a:buFont typeface="Wingdings 3" panose="05040102010807070707" pitchFamily="18" charset="2"/>
              <a:buChar char=""/>
            </a:pPr>
            <a:r>
              <a:rPr lang="en-US" dirty="0"/>
              <a:t>Part of the knowledge base is the rules base. The rules base is a set of rules that will be used to produce an output or decision by the expert system. These rules are used by the inference engine as a base for reasoning, to obtain a solution to a problem or a decision. Each rule </a:t>
            </a:r>
            <a:r>
              <a:rPr lang="en-US" dirty="0" smtClean="0"/>
              <a:t/>
            </a:r>
            <a:br>
              <a:rPr lang="en-US" dirty="0" smtClean="0"/>
            </a:br>
            <a:r>
              <a:rPr lang="en-US" dirty="0" smtClean="0"/>
              <a:t>will contain </a:t>
            </a:r>
            <a:r>
              <a:rPr lang="en-US" dirty="0"/>
              <a:t>two parts, the IF and the THEN. </a:t>
            </a:r>
            <a:r>
              <a:rPr lang="en-US" dirty="0" smtClean="0"/>
              <a:t/>
            </a:r>
            <a:br>
              <a:rPr lang="en-US" dirty="0" smtClean="0"/>
            </a:br>
            <a:r>
              <a:rPr lang="en-US" dirty="0" smtClean="0"/>
              <a:t>A </a:t>
            </a:r>
            <a:r>
              <a:rPr lang="en-US" dirty="0"/>
              <a:t>rule can </a:t>
            </a:r>
            <a:r>
              <a:rPr lang="en-US" dirty="0" smtClean="0"/>
              <a:t>also </a:t>
            </a:r>
            <a:r>
              <a:rPr lang="en-US" dirty="0"/>
              <a:t>have multiple IF parts that </a:t>
            </a:r>
            <a:r>
              <a:rPr lang="en-US" dirty="0" smtClean="0"/>
              <a:t/>
            </a:r>
            <a:br>
              <a:rPr lang="en-US" dirty="0" smtClean="0"/>
            </a:br>
            <a:r>
              <a:rPr lang="en-US" dirty="0" smtClean="0"/>
              <a:t>will </a:t>
            </a:r>
            <a:r>
              <a:rPr lang="en-US" dirty="0"/>
              <a:t>be joined together </a:t>
            </a:r>
            <a:r>
              <a:rPr lang="en-US" dirty="0" smtClean="0"/>
              <a:t>by </a:t>
            </a:r>
            <a:r>
              <a:rPr lang="en-US" dirty="0"/>
              <a:t>Boolean operators </a:t>
            </a:r>
            <a:r>
              <a:rPr lang="en-US" dirty="0" smtClean="0"/>
              <a:t/>
            </a:r>
            <a:br>
              <a:rPr lang="en-US" dirty="0" smtClean="0"/>
            </a:br>
            <a:r>
              <a:rPr lang="en-US" dirty="0" smtClean="0"/>
              <a:t>including </a:t>
            </a:r>
            <a:r>
              <a:rPr lang="en-US" dirty="0"/>
              <a:t>AND </a:t>
            </a:r>
            <a:r>
              <a:rPr lang="en-US" dirty="0" err="1"/>
              <a:t>and</a:t>
            </a:r>
            <a:r>
              <a:rPr lang="en-US" dirty="0"/>
              <a:t> OR.</a:t>
            </a:r>
          </a:p>
          <a:p>
            <a:pPr marL="457200" indent="-457200">
              <a:buClr>
                <a:schemeClr val="tx2"/>
              </a:buClr>
              <a:buFont typeface="Wingdings 3" panose="05040102010807070707" pitchFamily="18" charset="2"/>
              <a:buChar char=""/>
            </a:pPr>
            <a:r>
              <a:rPr lang="en-US" dirty="0"/>
              <a:t>Most expert systems wilt have a knowledge </a:t>
            </a:r>
            <a:r>
              <a:rPr lang="en-US" dirty="0" smtClean="0"/>
              <a:t/>
            </a:r>
            <a:br>
              <a:rPr lang="en-US" dirty="0" smtClean="0"/>
            </a:br>
            <a:r>
              <a:rPr lang="en-US" dirty="0" smtClean="0"/>
              <a:t>based editor </a:t>
            </a:r>
            <a:r>
              <a:rPr lang="en-US" dirty="0"/>
              <a:t>built into them. This allows the </a:t>
            </a:r>
            <a:r>
              <a:rPr lang="en-US" dirty="0" smtClean="0"/>
              <a:t/>
            </a:r>
            <a:br>
              <a:rPr lang="en-US" dirty="0" smtClean="0"/>
            </a:br>
            <a:r>
              <a:rPr lang="en-US" dirty="0" smtClean="0"/>
              <a:t>knowledge </a:t>
            </a:r>
            <a:r>
              <a:rPr lang="en-US" dirty="0"/>
              <a:t>base </a:t>
            </a:r>
            <a:r>
              <a:rPr lang="en-US" dirty="0" smtClean="0"/>
              <a:t>to </a:t>
            </a:r>
            <a:r>
              <a:rPr lang="en-US" dirty="0"/>
              <a:t>be checked for errors and </a:t>
            </a:r>
            <a:r>
              <a:rPr lang="en-US" dirty="0" smtClean="0"/>
              <a:t/>
            </a:r>
            <a:br>
              <a:rPr lang="en-US" dirty="0" smtClean="0"/>
            </a:br>
            <a:r>
              <a:rPr lang="en-US" dirty="0" smtClean="0"/>
              <a:t>edited </a:t>
            </a:r>
            <a:r>
              <a:rPr lang="en-US" dirty="0"/>
              <a:t>ad updated when </a:t>
            </a:r>
            <a:r>
              <a:rPr lang="en-US" dirty="0" smtClean="0"/>
              <a:t>needed</a:t>
            </a:r>
            <a:r>
              <a:rPr lang="en-US" dirty="0"/>
              <a:t>.</a:t>
            </a:r>
            <a:endParaRPr lang="en-US" dirty="0" smtClean="0"/>
          </a:p>
        </p:txBody>
      </p:sp>
      <p:sp>
        <p:nvSpPr>
          <p:cNvPr id="8" name="Round Same Side Corner Rectangle 7">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96</a:t>
            </a:r>
            <a:endParaRPr lang="en-GB" sz="1130" b="1" dirty="0">
              <a:latin typeface="Arial" panose="020B0604020202020204" pitchFamily="34" charset="0"/>
              <a:cs typeface="Arial" panose="020B0604020202020204" pitchFamily="34" charset="0"/>
            </a:endParaRPr>
          </a:p>
        </p:txBody>
      </p:sp>
      <p:sp>
        <p:nvSpPr>
          <p:cNvPr id="2" name="TextBox 1">
            <a:hlinkClick r:id="rId5" action="ppaction://hlinkfile"/>
          </p:cNvPr>
          <p:cNvSpPr txBox="1"/>
          <p:nvPr/>
        </p:nvSpPr>
        <p:spPr>
          <a:xfrm>
            <a:off x="5940152" y="6237312"/>
            <a:ext cx="2736647" cy="369332"/>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IE" dirty="0" smtClean="0"/>
              <a:t>Flying Spaghetti Monster</a:t>
            </a:r>
            <a:endParaRPr lang="en-GB" dirty="0"/>
          </a:p>
        </p:txBody>
      </p:sp>
      <p:sp>
        <p:nvSpPr>
          <p:cNvPr id="12" name="Title 1"/>
          <p:cNvSpPr>
            <a:spLocks noGrp="1"/>
          </p:cNvSpPr>
          <p:nvPr>
            <p:ph type="title"/>
          </p:nvPr>
        </p:nvSpPr>
        <p:spPr>
          <a:xfrm>
            <a:off x="107504" y="44624"/>
            <a:ext cx="7704856" cy="625434"/>
          </a:xfrm>
        </p:spPr>
        <p:txBody>
          <a:bodyPr>
            <a:noAutofit/>
          </a:bodyPr>
          <a:lstStyle/>
          <a:p>
            <a:r>
              <a:rPr lang="en-IE" sz="4000" dirty="0" smtClean="0"/>
              <a:t>7.1 – </a:t>
            </a:r>
            <a:r>
              <a:rPr lang="en-US" sz="4000" dirty="0" smtClean="0"/>
              <a:t>Expert Systems</a:t>
            </a:r>
            <a:endParaRPr lang="en-GB" sz="4000" b="1" dirty="0" smtClean="0"/>
          </a:p>
        </p:txBody>
      </p:sp>
      <p:pic>
        <p:nvPicPr>
          <p:cNvPr id="4" name="7.1 - Spaghetti Monster">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5652120" y="4291577"/>
            <a:ext cx="3312368" cy="1863207"/>
          </a:xfrm>
          <a:prstGeom prst="rect">
            <a:avLst/>
          </a:prstGeom>
        </p:spPr>
      </p:pic>
    </p:spTree>
    <p:extLst>
      <p:ext uri="{BB962C8B-B14F-4D97-AF65-F5344CB8AC3E}">
        <p14:creationId xmlns:p14="http://schemas.microsoft.com/office/powerpoint/2010/main" val="2365274828"/>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1" y="1124744"/>
            <a:ext cx="6120681" cy="3493264"/>
          </a:xfrm>
          <a:prstGeom prst="rect">
            <a:avLst/>
          </a:prstGeom>
        </p:spPr>
        <p:txBody>
          <a:bodyPr wrap="square">
            <a:spAutoFit/>
          </a:bodyPr>
          <a:lstStyle/>
          <a:p>
            <a:pPr>
              <a:buClr>
                <a:srgbClr val="0070C0"/>
              </a:buClr>
            </a:pPr>
            <a:r>
              <a:rPr lang="en-US" sz="1700" b="1" dirty="0" smtClean="0">
                <a:solidFill>
                  <a:srgbClr val="B21212"/>
                </a:solidFill>
              </a:rPr>
              <a:t>Inference Engine</a:t>
            </a:r>
            <a:endParaRPr lang="en-US" sz="1700" b="1" dirty="0">
              <a:solidFill>
                <a:srgbClr val="B21212"/>
              </a:solidFill>
            </a:endParaRPr>
          </a:p>
          <a:p>
            <a:pPr marL="355600" indent="-355600">
              <a:buClr>
                <a:schemeClr val="tx2"/>
              </a:buClr>
              <a:buFont typeface="Wingdings 3" panose="05040102010807070707" pitchFamily="18" charset="2"/>
              <a:buChar char=""/>
            </a:pPr>
            <a:r>
              <a:rPr lang="en-US" sz="1700" dirty="0"/>
              <a:t>It will ask the user questions, and based on their answer, it will follow a line of logic. This may then lead to further questions and eventually a final result.</a:t>
            </a:r>
          </a:p>
          <a:p>
            <a:pPr marL="355600" indent="-355600">
              <a:buClr>
                <a:schemeClr val="tx2"/>
              </a:buClr>
              <a:buFont typeface="Wingdings 3" panose="05040102010807070707" pitchFamily="18" charset="2"/>
              <a:buChar char=""/>
            </a:pPr>
            <a:r>
              <a:rPr lang="en-US" sz="1700" dirty="0"/>
              <a:t>The inference engine is mostly a problem-solving tool. It </a:t>
            </a:r>
            <a:r>
              <a:rPr lang="en-US" sz="1700" dirty="0" err="1"/>
              <a:t>organises</a:t>
            </a:r>
            <a:r>
              <a:rPr lang="en-US" sz="1700" dirty="0"/>
              <a:t> and controls steps to solve the problem. To do this it often uses a chaining method. It chains together what is known as IF-THEN rules to form a line of reasoning. The IF part of the rule is a condition, for example IF I am hungry. The THEN part of the rule is an action, for example IF I am hungry THEN I will need to eat</a:t>
            </a:r>
            <a:r>
              <a:rPr lang="en-US" sz="1700" dirty="0" smtClean="0"/>
              <a:t>.</a:t>
            </a:r>
          </a:p>
          <a:p>
            <a:pPr marL="355600" indent="-355600">
              <a:buClr>
                <a:schemeClr val="tx2"/>
              </a:buClr>
              <a:buFont typeface="Wingdings 3" panose="05040102010807070707" pitchFamily="18" charset="2"/>
              <a:buChar char=""/>
            </a:pPr>
            <a:r>
              <a:rPr lang="en-US" sz="1700" dirty="0"/>
              <a:t>There are two main methods that can be used to obtain </a:t>
            </a:r>
            <a:r>
              <a:rPr lang="en-US" sz="1700" dirty="0" smtClean="0"/>
              <a:t>a</a:t>
            </a:r>
            <a:endParaRPr lang="en-US" sz="1700" dirty="0"/>
          </a:p>
        </p:txBody>
      </p:sp>
      <p:sp>
        <p:nvSpPr>
          <p:cNvPr id="8" name="Round Same Side Corner Rectangle 7">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96</a:t>
            </a:r>
            <a:endParaRPr lang="en-GB" sz="1130" b="1" dirty="0">
              <a:latin typeface="Arial" panose="020B0604020202020204" pitchFamily="34" charset="0"/>
              <a:cs typeface="Arial" panose="020B0604020202020204" pitchFamily="34" charset="0"/>
            </a:endParaRPr>
          </a:p>
        </p:txBody>
      </p:sp>
      <p:sp>
        <p:nvSpPr>
          <p:cNvPr id="7" name="Title 1"/>
          <p:cNvSpPr>
            <a:spLocks noGrp="1"/>
          </p:cNvSpPr>
          <p:nvPr>
            <p:ph type="title"/>
          </p:nvPr>
        </p:nvSpPr>
        <p:spPr>
          <a:xfrm>
            <a:off x="107504" y="44624"/>
            <a:ext cx="7704856" cy="625434"/>
          </a:xfrm>
        </p:spPr>
        <p:txBody>
          <a:bodyPr>
            <a:noAutofit/>
          </a:bodyPr>
          <a:lstStyle/>
          <a:p>
            <a:r>
              <a:rPr lang="en-IE" sz="3600" dirty="0" smtClean="0"/>
              <a:t>7.1 – </a:t>
            </a:r>
            <a:r>
              <a:rPr lang="en-US" sz="3600" dirty="0" smtClean="0"/>
              <a:t>Expert Systems – Inference Engine</a:t>
            </a:r>
            <a:endParaRPr lang="en-GB" sz="3600" b="1" dirty="0" smtClean="0"/>
          </a:p>
        </p:txBody>
      </p:sp>
      <p:sp>
        <p:nvSpPr>
          <p:cNvPr id="9" name="Rectangle 8"/>
          <p:cNvSpPr/>
          <p:nvPr/>
        </p:nvSpPr>
        <p:spPr>
          <a:xfrm>
            <a:off x="6300192" y="1124744"/>
            <a:ext cx="2672701" cy="3287054"/>
          </a:xfrm>
          <a:prstGeom prst="rect">
            <a:avLst/>
          </a:prstGeom>
          <a:solidFill>
            <a:srgbClr val="F5FC9A"/>
          </a:solidFill>
          <a:ln w="57150">
            <a:solidFill>
              <a:srgbClr val="002060"/>
            </a:solidFill>
          </a:ln>
        </p:spPr>
        <p:txBody>
          <a:bodyPr wrap="square">
            <a:spAutoFit/>
          </a:bodyPr>
          <a:lstStyle/>
          <a:p>
            <a:pPr>
              <a:tabLst>
                <a:tab pos="1815704" algn="l"/>
              </a:tabLst>
            </a:pPr>
            <a:r>
              <a:rPr lang="en-US" sz="1730" b="1" dirty="0" smtClean="0">
                <a:solidFill>
                  <a:srgbClr val="C00000"/>
                </a:solidFill>
                <a:latin typeface="Arial" panose="020B0604020202020204" pitchFamily="34" charset="0"/>
                <a:cs typeface="Arial" panose="020B0604020202020204" pitchFamily="34" charset="0"/>
              </a:rPr>
              <a:t>Remember</a:t>
            </a:r>
          </a:p>
          <a:p>
            <a:pPr marL="214313" indent="-214313">
              <a:buClr>
                <a:srgbClr val="C00000"/>
              </a:buClr>
              <a:buFont typeface="Wingdings" panose="05000000000000000000" pitchFamily="2" charset="2"/>
              <a:buChar char="§"/>
            </a:pPr>
            <a:r>
              <a:rPr lang="en-US" sz="1730" dirty="0"/>
              <a:t>The inference engine is the part of the expert system that makes judgements and reasoning using the knowledge base and user responses. </a:t>
            </a:r>
            <a:endParaRPr lang="en-US" sz="1730" dirty="0" smtClean="0"/>
          </a:p>
          <a:p>
            <a:pPr marL="214313" indent="-214313">
              <a:buClr>
                <a:srgbClr val="C00000"/>
              </a:buClr>
              <a:buFont typeface="Wingdings" panose="05000000000000000000" pitchFamily="2" charset="2"/>
              <a:buChar char="§"/>
            </a:pPr>
            <a:r>
              <a:rPr lang="en-US" sz="1730" dirty="0" smtClean="0"/>
              <a:t>It </a:t>
            </a:r>
            <a:r>
              <a:rPr lang="en-US" sz="1730" dirty="0"/>
              <a:t>is designed to produce reasoning based on a set </a:t>
            </a:r>
            <a:r>
              <a:rPr lang="en-US" sz="1730" dirty="0" smtClean="0"/>
              <a:t>of rules</a:t>
            </a:r>
            <a:r>
              <a:rPr lang="en-US" sz="1730" dirty="0"/>
              <a:t>.</a:t>
            </a:r>
            <a:endParaRPr lang="en-GB" sz="1730" u="sng" dirty="0">
              <a:solidFill>
                <a:srgbClr val="FF0000"/>
              </a:solidFill>
              <a:latin typeface="Arial" panose="020B0604020202020204" pitchFamily="34" charset="0"/>
              <a:cs typeface="Arial" panose="020B0604020202020204" pitchFamily="34" charset="0"/>
            </a:endParaRPr>
          </a:p>
        </p:txBody>
      </p:sp>
      <p:sp>
        <p:nvSpPr>
          <p:cNvPr id="10" name="Oval 9"/>
          <p:cNvSpPr/>
          <p:nvPr/>
        </p:nvSpPr>
        <p:spPr>
          <a:xfrm rot="3933655">
            <a:off x="8794586" y="990586"/>
            <a:ext cx="394069" cy="394069"/>
          </a:xfrm>
          <a:prstGeom prst="ellipse">
            <a:avLst/>
          </a:prstGeom>
          <a:solidFill>
            <a:srgbClr val="F5FC9A"/>
          </a:solidFill>
          <a:ln>
            <a:solidFill>
              <a:srgbClr val="F5FC9A"/>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3200" b="1" dirty="0">
                <a:solidFill>
                  <a:srgbClr val="C00000"/>
                </a:solidFill>
                <a:sym typeface="Wingdings" panose="05000000000000000000" pitchFamily="2" charset="2"/>
              </a:rPr>
              <a:t></a:t>
            </a:r>
            <a:endParaRPr lang="en-GB" b="1" dirty="0">
              <a:solidFill>
                <a:srgbClr val="C00000"/>
              </a:solidFill>
            </a:endParaRPr>
          </a:p>
        </p:txBody>
      </p:sp>
      <p:sp>
        <p:nvSpPr>
          <p:cNvPr id="5" name="Rectangle 4"/>
          <p:cNvSpPr/>
          <p:nvPr/>
        </p:nvSpPr>
        <p:spPr>
          <a:xfrm>
            <a:off x="179511" y="4509120"/>
            <a:ext cx="8793382" cy="2185214"/>
          </a:xfrm>
          <a:prstGeom prst="rect">
            <a:avLst/>
          </a:prstGeom>
        </p:spPr>
        <p:txBody>
          <a:bodyPr wrap="square">
            <a:spAutoFit/>
          </a:bodyPr>
          <a:lstStyle/>
          <a:p>
            <a:pPr marL="355600">
              <a:buClr>
                <a:schemeClr val="tx2"/>
              </a:buClr>
            </a:pPr>
            <a:r>
              <a:rPr lang="en-US" sz="1700" dirty="0"/>
              <a:t>result. The appropriate one will depend on whether </a:t>
            </a:r>
            <a:r>
              <a:rPr lang="en-US" sz="1700" dirty="0" smtClean="0"/>
              <a:t>the expert system is designed to </a:t>
            </a:r>
            <a:r>
              <a:rPr lang="en-US" sz="1700" dirty="0"/>
              <a:t>produce a final result </a:t>
            </a:r>
            <a:r>
              <a:rPr lang="en-US" sz="1700" dirty="0" err="1"/>
              <a:t>i.e</a:t>
            </a:r>
            <a:r>
              <a:rPr lang="en-US" sz="1700" dirty="0"/>
              <a:t> a diagnosis or course of action, or if it begins with a known conclusion i.e. a goal. If the process starts with a set of conditions and chaining moves towards a final conclusion, this is called forward chaining.</a:t>
            </a:r>
          </a:p>
          <a:p>
            <a:pPr marL="355600" indent="-355600">
              <a:buClr>
                <a:schemeClr val="tx2"/>
              </a:buClr>
              <a:buFont typeface="Wingdings 3" panose="05040102010807070707" pitchFamily="18" charset="2"/>
              <a:buChar char=""/>
            </a:pPr>
            <a:r>
              <a:rPr lang="en-US" sz="1700" dirty="0"/>
              <a:t>In a forward chaining system, the expert system will take the data input and match it to the knowledge and rules it contains. It will keep doing this until it can reach an end goal or outcome. A forward chaining system is data driven. Data is gathered about the problem and then the system infers what it can from the data to reach a conclusion.</a:t>
            </a:r>
          </a:p>
        </p:txBody>
      </p:sp>
    </p:spTree>
    <p:extLst>
      <p:ext uri="{BB962C8B-B14F-4D97-AF65-F5344CB8AC3E}">
        <p14:creationId xmlns:p14="http://schemas.microsoft.com/office/powerpoint/2010/main" val="3314380354"/>
      </p:ext>
    </p:extLst>
  </p:cSld>
  <p:clrMapOvr>
    <a:masterClrMapping/>
  </p:clrMapOvr>
  <p:transition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 Same Side Corner Rectangle 7">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96</a:t>
            </a:r>
            <a:endParaRPr lang="en-GB" sz="1130" b="1" dirty="0">
              <a:latin typeface="Arial" panose="020B0604020202020204" pitchFamily="34" charset="0"/>
              <a:cs typeface="Arial" panose="020B0604020202020204" pitchFamily="34" charset="0"/>
            </a:endParaRPr>
          </a:p>
        </p:txBody>
      </p:sp>
      <p:sp>
        <p:nvSpPr>
          <p:cNvPr id="7" name="Title 1"/>
          <p:cNvSpPr>
            <a:spLocks noGrp="1"/>
          </p:cNvSpPr>
          <p:nvPr>
            <p:ph type="title"/>
          </p:nvPr>
        </p:nvSpPr>
        <p:spPr>
          <a:xfrm>
            <a:off x="107504" y="44624"/>
            <a:ext cx="7704856" cy="625434"/>
          </a:xfrm>
        </p:spPr>
        <p:txBody>
          <a:bodyPr>
            <a:noAutofit/>
          </a:bodyPr>
          <a:lstStyle/>
          <a:p>
            <a:r>
              <a:rPr lang="en-IE" sz="3600" dirty="0" smtClean="0"/>
              <a:t>7.1 – </a:t>
            </a:r>
            <a:r>
              <a:rPr lang="en-US" sz="3600" dirty="0" smtClean="0"/>
              <a:t>Expert Systems – Inference Engine</a:t>
            </a:r>
            <a:endParaRPr lang="en-GB" sz="3600" b="1" dirty="0" smtClean="0"/>
          </a:p>
        </p:txBody>
      </p:sp>
      <p:graphicFrame>
        <p:nvGraphicFramePr>
          <p:cNvPr id="2" name="Table 1"/>
          <p:cNvGraphicFramePr>
            <a:graphicFrameLocks noGrp="1"/>
          </p:cNvGraphicFramePr>
          <p:nvPr>
            <p:extLst>
              <p:ext uri="{D42A27DB-BD31-4B8C-83A1-F6EECF244321}">
                <p14:modId xmlns:p14="http://schemas.microsoft.com/office/powerpoint/2010/main" val="2197924815"/>
              </p:ext>
            </p:extLst>
          </p:nvPr>
        </p:nvGraphicFramePr>
        <p:xfrm>
          <a:off x="251520" y="1155784"/>
          <a:ext cx="8688290" cy="5369560"/>
        </p:xfrm>
        <a:graphic>
          <a:graphicData uri="http://schemas.openxmlformats.org/drawingml/2006/table">
            <a:tbl>
              <a:tblPr firstRow="1" bandRow="1">
                <a:tableStyleId>{FABFCF23-3B69-468F-B69F-88F6DE6A72F2}</a:tableStyleId>
              </a:tblPr>
              <a:tblGrid>
                <a:gridCol w="3935762"/>
                <a:gridCol w="4752528"/>
              </a:tblGrid>
              <a:tr h="370840">
                <a:tc>
                  <a:txBody>
                    <a:bodyPr/>
                    <a:lstStyle/>
                    <a:p>
                      <a:r>
                        <a:rPr lang="en-IE" sz="1800" dirty="0" smtClean="0">
                          <a:latin typeface="Arial" panose="020B0604020202020204" pitchFamily="34" charset="0"/>
                          <a:cs typeface="Arial" panose="020B0604020202020204" pitchFamily="34" charset="0"/>
                        </a:rPr>
                        <a:t>Advantages</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E" sz="1800" dirty="0" smtClean="0">
                          <a:latin typeface="Arial" panose="020B0604020202020204" pitchFamily="34" charset="0"/>
                          <a:cs typeface="Arial" panose="020B0604020202020204" pitchFamily="34" charset="0"/>
                        </a:rPr>
                        <a:t>Disadvantages</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900" dirty="0" smtClean="0">
                          <a:latin typeface="Arial" panose="020B0604020202020204" pitchFamily="34" charset="0"/>
                          <a:cs typeface="Arial" panose="020B0604020202020204" pitchFamily="34" charset="0"/>
                        </a:rPr>
                        <a:t>They provide answers to questions that are outside a user’s knowledge and experience.</a:t>
                      </a:r>
                      <a:endParaRPr lang="en-GB" sz="19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900" dirty="0" smtClean="0">
                          <a:latin typeface="Arial" panose="020B0604020202020204" pitchFamily="34" charset="0"/>
                          <a:cs typeface="Arial" panose="020B0604020202020204" pitchFamily="34" charset="0"/>
                        </a:rPr>
                        <a:t>They do not have the addition of common sense that humans have. This means that their response can only be a logical one and cannot have a creative approach.</a:t>
                      </a:r>
                      <a:endParaRPr lang="en-GB" sz="19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900" dirty="0" smtClean="0">
                          <a:latin typeface="Arial" panose="020B0604020202020204" pitchFamily="34" charset="0"/>
                          <a:cs typeface="Arial" panose="020B0604020202020204" pitchFamily="34" charset="0"/>
                        </a:rPr>
                        <a:t>They can aid professionals in areas where their knowledge and experience are a little weaker.</a:t>
                      </a:r>
                      <a:endParaRPr lang="en-GB" sz="19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900" dirty="0" smtClean="0">
                          <a:latin typeface="Arial" panose="020B0604020202020204" pitchFamily="34" charset="0"/>
                          <a:cs typeface="Arial" panose="020B0604020202020204" pitchFamily="34" charset="0"/>
                        </a:rPr>
                        <a:t>Errors in the knowledge base or inference engine will produce errors in the results. Therefore they are only as good as the data and rules they are given.</a:t>
                      </a:r>
                      <a:endParaRPr lang="en-GB" sz="19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900" dirty="0" smtClean="0">
                          <a:latin typeface="Arial" panose="020B0604020202020204" pitchFamily="34" charset="0"/>
                          <a:cs typeface="Arial" panose="020B0604020202020204" pitchFamily="34" charset="0"/>
                        </a:rPr>
                        <a:t>As they use a logical process they are consistent in the answers that they give.</a:t>
                      </a:r>
                      <a:endParaRPr lang="en-GB" sz="19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900" dirty="0" smtClean="0">
                          <a:latin typeface="Arial" panose="020B0604020202020204" pitchFamily="34" charset="0"/>
                          <a:cs typeface="Arial" panose="020B0604020202020204" pitchFamily="34" charset="0"/>
                        </a:rPr>
                        <a:t>They are not able to automatically adapt to changing environments. This requires the knowledge base to be changed.</a:t>
                      </a:r>
                      <a:endParaRPr lang="en-GB" sz="19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900" dirty="0" smtClean="0">
                          <a:latin typeface="Arial" panose="020B0604020202020204" pitchFamily="34" charset="0"/>
                          <a:cs typeface="Arial" panose="020B0604020202020204" pitchFamily="34" charset="0"/>
                        </a:rPr>
                        <a:t>They will not forget to ask a question, as all the rules and knowledge is put into place to make sure that all data needed is gathered.</a:t>
                      </a:r>
                      <a:endParaRPr lang="en-GB" sz="19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900" dirty="0" smtClean="0">
                          <a:latin typeface="Arial" panose="020B0604020202020204" pitchFamily="34" charset="0"/>
                          <a:cs typeface="Arial" panose="020B0604020202020204" pitchFamily="34" charset="0"/>
                        </a:rPr>
                        <a:t>They are expensive to produce as they require a great deal of time and effort from experts and developers.</a:t>
                      </a:r>
                      <a:endParaRPr lang="en-GB" sz="19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473286718"/>
      </p:ext>
    </p:extLst>
  </p:cSld>
  <p:clrMapOvr>
    <a:masterClrMapping/>
  </p:clrMapOvr>
  <p:transition advClick="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 Same Side Corner Rectangle 7">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96</a:t>
            </a:r>
            <a:endParaRPr lang="en-GB" sz="1130" b="1" dirty="0">
              <a:latin typeface="Arial" panose="020B0604020202020204" pitchFamily="34" charset="0"/>
              <a:cs typeface="Arial" panose="020B0604020202020204" pitchFamily="34" charset="0"/>
            </a:endParaRPr>
          </a:p>
        </p:txBody>
      </p:sp>
      <p:sp>
        <p:nvSpPr>
          <p:cNvPr id="7" name="Title 1"/>
          <p:cNvSpPr>
            <a:spLocks noGrp="1"/>
          </p:cNvSpPr>
          <p:nvPr>
            <p:ph type="title"/>
          </p:nvPr>
        </p:nvSpPr>
        <p:spPr>
          <a:xfrm>
            <a:off x="107504" y="44624"/>
            <a:ext cx="7704856" cy="625434"/>
          </a:xfrm>
        </p:spPr>
        <p:txBody>
          <a:bodyPr>
            <a:noAutofit/>
          </a:bodyPr>
          <a:lstStyle/>
          <a:p>
            <a:r>
              <a:rPr lang="en-IE" sz="3600" dirty="0" smtClean="0"/>
              <a:t>7.1 – </a:t>
            </a:r>
            <a:r>
              <a:rPr lang="en-US" sz="3600" dirty="0" smtClean="0"/>
              <a:t>Expert Systems – Inference Engine</a:t>
            </a:r>
            <a:endParaRPr lang="en-GB" sz="3600" b="1" dirty="0" smtClean="0"/>
          </a:p>
        </p:txBody>
      </p:sp>
      <p:sp>
        <p:nvSpPr>
          <p:cNvPr id="5" name="Rectangle 4"/>
          <p:cNvSpPr/>
          <p:nvPr/>
        </p:nvSpPr>
        <p:spPr>
          <a:xfrm>
            <a:off x="179512" y="4422591"/>
            <a:ext cx="5184576" cy="2246769"/>
          </a:xfrm>
          <a:prstGeom prst="rect">
            <a:avLst/>
          </a:prstGeom>
        </p:spPr>
        <p:txBody>
          <a:bodyPr wrap="square">
            <a:spAutoFit/>
          </a:bodyPr>
          <a:lstStyle/>
          <a:p>
            <a:pPr marL="355600" indent="-355600">
              <a:buClr>
                <a:schemeClr val="tx2"/>
              </a:buClr>
              <a:buFont typeface="Wingdings 3" panose="05040102010807070707" pitchFamily="18" charset="2"/>
              <a:buChar char=""/>
            </a:pPr>
            <a:r>
              <a:rPr lang="en-US" sz="2000" dirty="0"/>
              <a:t>If the process starts with a known conclusion, but the path to it is unknown, the chaining will work in reverse and this is called backward chaining. The system in this case has a goal or solution and the inference engine attempts to find the evidence to prove it.</a:t>
            </a:r>
          </a:p>
        </p:txBody>
      </p:sp>
      <p:graphicFrame>
        <p:nvGraphicFramePr>
          <p:cNvPr id="2" name="Table 1"/>
          <p:cNvGraphicFramePr>
            <a:graphicFrameLocks noGrp="1"/>
          </p:cNvGraphicFramePr>
          <p:nvPr>
            <p:extLst>
              <p:ext uri="{D42A27DB-BD31-4B8C-83A1-F6EECF244321}">
                <p14:modId xmlns:p14="http://schemas.microsoft.com/office/powerpoint/2010/main" val="1798826322"/>
              </p:ext>
            </p:extLst>
          </p:nvPr>
        </p:nvGraphicFramePr>
        <p:xfrm>
          <a:off x="204190" y="1124744"/>
          <a:ext cx="8768703" cy="2804160"/>
        </p:xfrm>
        <a:graphic>
          <a:graphicData uri="http://schemas.openxmlformats.org/drawingml/2006/table">
            <a:tbl>
              <a:tblPr firstRow="1" bandRow="1">
                <a:tableStyleId>{FABFCF23-3B69-468F-B69F-88F6DE6A72F2}</a:tableStyleId>
              </a:tblPr>
              <a:tblGrid>
                <a:gridCol w="8768703"/>
              </a:tblGrid>
              <a:tr h="370840">
                <a:tc>
                  <a:txBody>
                    <a:bodyPr/>
                    <a:lstStyle/>
                    <a:p>
                      <a:r>
                        <a:rPr lang="en-IE" sz="2000" dirty="0" smtClean="0">
                          <a:latin typeface="Arial" panose="020B0604020202020204" pitchFamily="34" charset="0"/>
                          <a:cs typeface="Arial" panose="020B0604020202020204" pitchFamily="34" charset="0"/>
                        </a:rPr>
                        <a:t>Advantages</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2000" dirty="0" smtClean="0">
                          <a:latin typeface="Arial" panose="020B0604020202020204" pitchFamily="34" charset="0"/>
                          <a:cs typeface="Arial" panose="020B0604020202020204" pitchFamily="34" charset="0"/>
                        </a:rPr>
                        <a:t>As they are a computer and not a human they can be accessed on a 24/7 basis.</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2000" dirty="0" smtClean="0">
                          <a:latin typeface="Arial" panose="020B0604020202020204" pitchFamily="34" charset="0"/>
                          <a:cs typeface="Arial" panose="020B0604020202020204" pitchFamily="34" charset="0"/>
                        </a:rPr>
                        <a:t>They can often reduce the time taken to solve a problem and the questioning and answering process maybe much quicker than the interaction between humans.</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2000" dirty="0" smtClean="0">
                          <a:latin typeface="Arial" panose="020B0604020202020204" pitchFamily="34" charset="0"/>
                          <a:cs typeface="Arial" panose="020B0604020202020204" pitchFamily="34" charset="0"/>
                        </a:rPr>
                        <a:t>Using expert systems may mean that a less skilled workforce is needed, as the system will provide the knowledge and experience they need.</a:t>
                      </a:r>
                      <a:endParaRPr lang="en-GB" sz="2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3" name="Rectangle 2"/>
          <p:cNvSpPr/>
          <p:nvPr/>
        </p:nvSpPr>
        <p:spPr>
          <a:xfrm>
            <a:off x="204191" y="4037999"/>
            <a:ext cx="8768702" cy="369332"/>
          </a:xfrm>
          <a:prstGeom prst="rect">
            <a:avLst/>
          </a:prstGeom>
        </p:spPr>
        <p:txBody>
          <a:bodyPr wrap="square">
            <a:spAutoFit/>
          </a:bodyPr>
          <a:lstStyle/>
          <a:p>
            <a:r>
              <a:rPr lang="en-US" b="1" dirty="0" smtClean="0"/>
              <a:t>Table 7.01 </a:t>
            </a:r>
            <a:r>
              <a:rPr lang="en-US" b="1" dirty="0"/>
              <a:t>- </a:t>
            </a:r>
            <a:r>
              <a:rPr lang="en-US" dirty="0"/>
              <a:t>The advantages and disadvantages of </a:t>
            </a:r>
            <a:r>
              <a:rPr lang="en-US" dirty="0" smtClean="0"/>
              <a:t>expert systems.</a:t>
            </a:r>
            <a:endParaRPr lang="en-GB" dirty="0"/>
          </a:p>
        </p:txBody>
      </p:sp>
      <p:sp>
        <p:nvSpPr>
          <p:cNvPr id="9" name="TextBox 8">
            <a:hlinkClick r:id="rId5" action="ppaction://hlinkfile"/>
          </p:cNvPr>
          <p:cNvSpPr txBox="1"/>
          <p:nvPr/>
        </p:nvSpPr>
        <p:spPr>
          <a:xfrm>
            <a:off x="5940152" y="6310839"/>
            <a:ext cx="2736647" cy="369332"/>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IE" dirty="0" smtClean="0"/>
              <a:t>Flying Spaghetti Monster</a:t>
            </a:r>
            <a:endParaRPr lang="en-GB" dirty="0"/>
          </a:p>
        </p:txBody>
      </p:sp>
      <p:pic>
        <p:nvPicPr>
          <p:cNvPr id="10" name="7.1 - Spaghetti Monster">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5652120" y="4365104"/>
            <a:ext cx="3312368" cy="1863207"/>
          </a:xfrm>
          <a:prstGeom prst="rect">
            <a:avLst/>
          </a:prstGeom>
        </p:spPr>
      </p:pic>
    </p:spTree>
    <p:extLst>
      <p:ext uri="{BB962C8B-B14F-4D97-AF65-F5344CB8AC3E}">
        <p14:creationId xmlns:p14="http://schemas.microsoft.com/office/powerpoint/2010/main" val="2353560853"/>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10"/>
                                        </p:tgtEl>
                                      </p:cBhvr>
                                    </p:cmd>
                                  </p:childTnLst>
                                </p:cTn>
                              </p:par>
                            </p:childTnLst>
                          </p:cTn>
                        </p:par>
                      </p:childTnLst>
                    </p:cTn>
                  </p:par>
                </p:childTnLst>
              </p:cTn>
              <p:nextCondLst>
                <p:cond evt="onClick" delay="0">
                  <p:tgtEl>
                    <p:spTgt spid="10"/>
                  </p:tgtEl>
                </p:cond>
              </p:nextCondLst>
            </p:seq>
            <p:video>
              <p:cMediaNode vol="80000">
                <p:cTn id="7" fill="hold" display="0">
                  <p:stCondLst>
                    <p:cond delay="indefinite"/>
                  </p:stCondLst>
                </p:cTn>
                <p:tgtEl>
                  <p:spTgt spid="10"/>
                </p:tgtEl>
              </p:cMediaNode>
            </p:vide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 Same Side Corner Rectangle 7">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97</a:t>
            </a:r>
            <a:endParaRPr lang="en-GB" sz="1130" b="1" dirty="0">
              <a:latin typeface="Arial" panose="020B0604020202020204" pitchFamily="34" charset="0"/>
              <a:cs typeface="Arial" panose="020B0604020202020204" pitchFamily="34" charset="0"/>
            </a:endParaRPr>
          </a:p>
        </p:txBody>
      </p:sp>
      <p:sp>
        <p:nvSpPr>
          <p:cNvPr id="7" name="Title 1"/>
          <p:cNvSpPr>
            <a:spLocks noGrp="1"/>
          </p:cNvSpPr>
          <p:nvPr>
            <p:ph type="title"/>
          </p:nvPr>
        </p:nvSpPr>
        <p:spPr>
          <a:xfrm>
            <a:off x="107504" y="44624"/>
            <a:ext cx="7704856" cy="625434"/>
          </a:xfrm>
        </p:spPr>
        <p:txBody>
          <a:bodyPr>
            <a:noAutofit/>
          </a:bodyPr>
          <a:lstStyle/>
          <a:p>
            <a:r>
              <a:rPr lang="en-IE" sz="4000" dirty="0" smtClean="0"/>
              <a:t>7.2 – How </a:t>
            </a:r>
            <a:r>
              <a:rPr lang="en-US" sz="4000" dirty="0" smtClean="0"/>
              <a:t>Expert Systems are used</a:t>
            </a:r>
            <a:endParaRPr lang="en-GB" sz="4000" b="1" dirty="0" smtClean="0"/>
          </a:p>
        </p:txBody>
      </p:sp>
      <p:sp>
        <p:nvSpPr>
          <p:cNvPr id="5" name="Rectangle 4"/>
          <p:cNvSpPr/>
          <p:nvPr/>
        </p:nvSpPr>
        <p:spPr>
          <a:xfrm>
            <a:off x="179512" y="1124744"/>
            <a:ext cx="3816424" cy="4708981"/>
          </a:xfrm>
          <a:prstGeom prst="rect">
            <a:avLst/>
          </a:prstGeom>
        </p:spPr>
        <p:txBody>
          <a:bodyPr wrap="square">
            <a:spAutoFit/>
          </a:bodyPr>
          <a:lstStyle/>
          <a:p>
            <a:pPr marL="355600" indent="-355600">
              <a:buClr>
                <a:schemeClr val="tx2"/>
              </a:buClr>
              <a:buFont typeface="Wingdings 3" panose="05040102010807070707" pitchFamily="18" charset="2"/>
              <a:buChar char=""/>
            </a:pPr>
            <a:r>
              <a:rPr lang="en-US" sz="2000" dirty="0"/>
              <a:t>Expert systems are used by many individuals and organisations for a variety of different purposes. These include:</a:t>
            </a:r>
          </a:p>
          <a:p>
            <a:pPr marL="711200" indent="-355600">
              <a:buClr>
                <a:schemeClr val="tx2"/>
              </a:buClr>
              <a:buFont typeface="Wingdings" panose="05000000000000000000" pitchFamily="2" charset="2"/>
              <a:buChar char="§"/>
            </a:pPr>
            <a:r>
              <a:rPr lang="en-US" sz="2000" dirty="0" smtClean="0"/>
              <a:t>medical </a:t>
            </a:r>
            <a:r>
              <a:rPr lang="en-US" sz="2000" dirty="0"/>
              <a:t>diagnosis</a:t>
            </a:r>
          </a:p>
          <a:p>
            <a:pPr marL="711200" indent="-355600">
              <a:buClr>
                <a:schemeClr val="tx2"/>
              </a:buClr>
              <a:buFont typeface="Wingdings" panose="05000000000000000000" pitchFamily="2" charset="2"/>
              <a:buChar char="§"/>
            </a:pPr>
            <a:r>
              <a:rPr lang="en-US" sz="2000" dirty="0" smtClean="0"/>
              <a:t>car </a:t>
            </a:r>
            <a:r>
              <a:rPr lang="en-US" sz="2000" dirty="0"/>
              <a:t>mechanical diagnosis</a:t>
            </a:r>
          </a:p>
          <a:p>
            <a:pPr marL="711200" indent="-355600">
              <a:buClr>
                <a:schemeClr val="tx2"/>
              </a:buClr>
              <a:buFont typeface="Wingdings" panose="05000000000000000000" pitchFamily="2" charset="2"/>
              <a:buChar char="§"/>
            </a:pPr>
            <a:r>
              <a:rPr lang="en-US" sz="2000" dirty="0" smtClean="0"/>
              <a:t>playing </a:t>
            </a:r>
            <a:r>
              <a:rPr lang="en-US" sz="2000" dirty="0"/>
              <a:t>chess</a:t>
            </a:r>
          </a:p>
          <a:p>
            <a:pPr marL="711200" indent="-355600">
              <a:buClr>
                <a:schemeClr val="tx2"/>
              </a:buClr>
              <a:buFont typeface="Wingdings" panose="05000000000000000000" pitchFamily="2" charset="2"/>
              <a:buChar char="§"/>
            </a:pPr>
            <a:r>
              <a:rPr lang="en-US" sz="2000" dirty="0" smtClean="0"/>
              <a:t>providing </a:t>
            </a:r>
            <a:r>
              <a:rPr lang="en-US" sz="2000" dirty="0"/>
              <a:t>financial advice</a:t>
            </a:r>
          </a:p>
          <a:p>
            <a:pPr marL="711200" indent="-355600">
              <a:buClr>
                <a:schemeClr val="tx2"/>
              </a:buClr>
              <a:buFont typeface="Wingdings" panose="05000000000000000000" pitchFamily="2" charset="2"/>
              <a:buChar char="§"/>
            </a:pPr>
            <a:r>
              <a:rPr lang="en-US" sz="2000" dirty="0" smtClean="0"/>
              <a:t>troubleshooting </a:t>
            </a:r>
            <a:r>
              <a:rPr lang="en-US" sz="2000" dirty="0"/>
              <a:t>computer and printer issues</a:t>
            </a:r>
          </a:p>
          <a:p>
            <a:pPr marL="711200" indent="-355600">
              <a:buClr>
                <a:schemeClr val="tx2"/>
              </a:buClr>
              <a:buFont typeface="Wingdings" panose="05000000000000000000" pitchFamily="2" charset="2"/>
              <a:buChar char="§"/>
            </a:pPr>
            <a:r>
              <a:rPr lang="en-US" sz="2000" dirty="0" smtClean="0"/>
              <a:t>identifying </a:t>
            </a:r>
            <a:r>
              <a:rPr lang="en-US" sz="2000" dirty="0"/>
              <a:t>items, for example plants and birds</a:t>
            </a:r>
          </a:p>
          <a:p>
            <a:pPr marL="711200" indent="-355600">
              <a:buClr>
                <a:schemeClr val="tx2"/>
              </a:buClr>
              <a:buFont typeface="Wingdings" panose="05000000000000000000" pitchFamily="2" charset="2"/>
              <a:buChar char="§"/>
            </a:pPr>
            <a:r>
              <a:rPr lang="en-US" sz="2000" dirty="0" smtClean="0"/>
              <a:t>using </a:t>
            </a:r>
            <a:r>
              <a:rPr lang="en-US" sz="2000" dirty="0"/>
              <a:t>a telephone helpdesk.</a:t>
            </a:r>
          </a:p>
        </p:txBody>
      </p:sp>
      <p:sp>
        <p:nvSpPr>
          <p:cNvPr id="11" name="TextBox 10"/>
          <p:cNvSpPr txBox="1"/>
          <p:nvPr/>
        </p:nvSpPr>
        <p:spPr>
          <a:xfrm>
            <a:off x="3995936" y="1129888"/>
            <a:ext cx="1440038" cy="369332"/>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accent6">
              <a:lumMod val="75000"/>
            </a:schemeClr>
          </a:solidFill>
        </p:spPr>
        <p:txBody>
          <a:bodyPr wrap="square" rtlCol="0">
            <a:spAutoFit/>
          </a:bodyPr>
          <a:lstStyle/>
          <a:p>
            <a:r>
              <a:rPr lang="en-GB" b="1" dirty="0" smtClean="0">
                <a:solidFill>
                  <a:schemeClr val="bg1"/>
                </a:solidFill>
              </a:rPr>
              <a:t>Example</a:t>
            </a:r>
            <a:endParaRPr lang="en-GB" b="1" dirty="0">
              <a:solidFill>
                <a:schemeClr val="bg1"/>
              </a:solidFill>
            </a:endParaRPr>
          </a:p>
        </p:txBody>
      </p:sp>
      <p:sp>
        <p:nvSpPr>
          <p:cNvPr id="12" name="TextBox 11"/>
          <p:cNvSpPr txBox="1"/>
          <p:nvPr/>
        </p:nvSpPr>
        <p:spPr>
          <a:xfrm>
            <a:off x="3995936" y="1124744"/>
            <a:ext cx="4968552" cy="5493812"/>
          </a:xfrm>
          <a:prstGeom prst="rect">
            <a:avLst/>
          </a:prstGeom>
          <a:noFill/>
          <a:ln w="38100">
            <a:solidFill>
              <a:schemeClr val="accent6">
                <a:lumMod val="75000"/>
              </a:schemeClr>
            </a:solidFill>
          </a:ln>
        </p:spPr>
        <p:txBody>
          <a:bodyPr wrap="square" rIns="27000" rtlCol="0">
            <a:spAutoFit/>
          </a:bodyPr>
          <a:lstStyle/>
          <a:p>
            <a:pPr algn="ctr"/>
            <a:endParaRPr lang="en-GB" sz="2400" dirty="0"/>
          </a:p>
          <a:p>
            <a:pPr>
              <a:tabLst>
                <a:tab pos="2018110" algn="ctr"/>
              </a:tabLst>
            </a:pPr>
            <a:r>
              <a:rPr lang="en-US" dirty="0"/>
              <a:t>The National Health Service (NHS) is the medical system in the UK. The NHS has a website that allows users to </a:t>
            </a:r>
            <a:r>
              <a:rPr lang="en-US" dirty="0" smtClean="0"/>
              <a:t>enter the </a:t>
            </a:r>
            <a:r>
              <a:rPr lang="en-US" dirty="0"/>
              <a:t>symptoms of their illness or ailment and it will provide them with a possible </a:t>
            </a:r>
            <a:r>
              <a:rPr lang="en-US" dirty="0" smtClean="0"/>
              <a:t>diagnosis.</a:t>
            </a:r>
          </a:p>
          <a:p>
            <a:pPr>
              <a:tabLst>
                <a:tab pos="2018110" algn="ctr"/>
              </a:tabLst>
            </a:pPr>
            <a:endParaRPr lang="en-US" dirty="0" smtClean="0"/>
          </a:p>
          <a:p>
            <a:pPr>
              <a:tabLst>
                <a:tab pos="2018110" algn="ctr"/>
              </a:tabLst>
            </a:pPr>
            <a:endParaRPr lang="en-US" dirty="0"/>
          </a:p>
          <a:p>
            <a:pPr>
              <a:tabLst>
                <a:tab pos="2018110" algn="ctr"/>
              </a:tabLst>
            </a:pPr>
            <a:endParaRPr lang="en-US" dirty="0" smtClean="0"/>
          </a:p>
          <a:p>
            <a:pPr>
              <a:tabLst>
                <a:tab pos="2018110" algn="ctr"/>
              </a:tabLst>
            </a:pPr>
            <a:endParaRPr lang="en-US" dirty="0"/>
          </a:p>
          <a:p>
            <a:pPr>
              <a:tabLst>
                <a:tab pos="2018110" algn="ctr"/>
              </a:tabLst>
            </a:pPr>
            <a:endParaRPr lang="en-US" dirty="0" smtClean="0"/>
          </a:p>
          <a:p>
            <a:pPr>
              <a:tabLst>
                <a:tab pos="2018110" algn="ctr"/>
              </a:tabLst>
            </a:pPr>
            <a:endParaRPr lang="en-US" dirty="0"/>
          </a:p>
          <a:p>
            <a:pPr>
              <a:tabLst>
                <a:tab pos="2018110" algn="ctr"/>
              </a:tabLst>
            </a:pPr>
            <a:r>
              <a:rPr lang="en-US" b="1" dirty="0"/>
              <a:t>7.01</a:t>
            </a:r>
            <a:r>
              <a:rPr lang="en-US" dirty="0"/>
              <a:t> - The NHS website</a:t>
            </a:r>
            <a:r>
              <a:rPr lang="en-US" dirty="0" smtClean="0"/>
              <a:t>.</a:t>
            </a:r>
          </a:p>
          <a:p>
            <a:pPr>
              <a:tabLst>
                <a:tab pos="2018110" algn="ctr"/>
              </a:tabLst>
            </a:pPr>
            <a:endParaRPr lang="en-US" sz="600" dirty="0" smtClean="0"/>
          </a:p>
          <a:p>
            <a:pPr>
              <a:tabLst>
                <a:tab pos="2018110" algn="ctr"/>
              </a:tabLst>
            </a:pPr>
            <a:r>
              <a:rPr lang="en-US" dirty="0" smtClean="0"/>
              <a:t>This may help a person to understand which possible illnesses they may have. It can also be used by professionals within the NHS to double check a diagnosis they are giving, or to aid them with any areas of weakness they have in their medical knowledge.</a:t>
            </a:r>
            <a:endParaRPr lang="en-GB" dirty="0"/>
          </a:p>
        </p:txBody>
      </p:sp>
      <p:pic>
        <p:nvPicPr>
          <p:cNvPr id="6" name="Picture 5">
            <a:hlinkClick r:id="rId3"/>
          </p:cNvPr>
          <p:cNvPicPr>
            <a:picLocks noChangeAspect="1"/>
          </p:cNvPicPr>
          <p:nvPr/>
        </p:nvPicPr>
        <p:blipFill rotWithShape="1">
          <a:blip r:embed="rId4"/>
          <a:srcRect l="13775" t="24788" r="15350" b="33192"/>
          <a:stretch/>
        </p:blipFill>
        <p:spPr>
          <a:xfrm>
            <a:off x="4139952" y="2948946"/>
            <a:ext cx="4752528" cy="1584177"/>
          </a:xfrm>
          <a:prstGeom prst="rect">
            <a:avLst/>
          </a:prstGeom>
        </p:spPr>
      </p:pic>
    </p:spTree>
    <p:extLst>
      <p:ext uri="{BB962C8B-B14F-4D97-AF65-F5344CB8AC3E}">
        <p14:creationId xmlns:p14="http://schemas.microsoft.com/office/powerpoint/2010/main" val="141874541"/>
      </p:ext>
    </p:extLst>
  </p:cSld>
  <p:clrMapOvr>
    <a:masterClrMapping/>
  </p:clrMapOvr>
  <p:transition advClick="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 Same Side Corner Rectangle 7">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98</a:t>
            </a:r>
            <a:endParaRPr lang="en-GB" sz="1130" b="1" dirty="0">
              <a:latin typeface="Arial" panose="020B0604020202020204" pitchFamily="34" charset="0"/>
              <a:cs typeface="Arial" panose="020B0604020202020204" pitchFamily="34" charset="0"/>
            </a:endParaRPr>
          </a:p>
        </p:txBody>
      </p:sp>
      <p:sp>
        <p:nvSpPr>
          <p:cNvPr id="7" name="Title 1"/>
          <p:cNvSpPr>
            <a:spLocks noGrp="1"/>
          </p:cNvSpPr>
          <p:nvPr>
            <p:ph type="title"/>
          </p:nvPr>
        </p:nvSpPr>
        <p:spPr>
          <a:xfrm>
            <a:off x="107504" y="44624"/>
            <a:ext cx="7704856" cy="625434"/>
          </a:xfrm>
        </p:spPr>
        <p:txBody>
          <a:bodyPr>
            <a:noAutofit/>
          </a:bodyPr>
          <a:lstStyle/>
          <a:p>
            <a:r>
              <a:rPr lang="en-IE" sz="4000" dirty="0" smtClean="0"/>
              <a:t>7.2 – How </a:t>
            </a:r>
            <a:r>
              <a:rPr lang="en-US" sz="4000" dirty="0" smtClean="0"/>
              <a:t>Expert Systems are used</a:t>
            </a:r>
            <a:endParaRPr lang="en-GB" sz="4000" b="1" dirty="0" smtClean="0"/>
          </a:p>
        </p:txBody>
      </p:sp>
      <p:sp>
        <p:nvSpPr>
          <p:cNvPr id="11" name="TextBox 10"/>
          <p:cNvSpPr txBox="1"/>
          <p:nvPr/>
        </p:nvSpPr>
        <p:spPr>
          <a:xfrm>
            <a:off x="179512" y="1129888"/>
            <a:ext cx="1440038" cy="369332"/>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accent6">
              <a:lumMod val="75000"/>
            </a:schemeClr>
          </a:solidFill>
        </p:spPr>
        <p:txBody>
          <a:bodyPr wrap="square" rtlCol="0">
            <a:spAutoFit/>
          </a:bodyPr>
          <a:lstStyle/>
          <a:p>
            <a:r>
              <a:rPr lang="en-GB" b="1" dirty="0" smtClean="0">
                <a:solidFill>
                  <a:schemeClr val="bg1"/>
                </a:solidFill>
              </a:rPr>
              <a:t>Example</a:t>
            </a:r>
            <a:endParaRPr lang="en-GB" b="1" dirty="0">
              <a:solidFill>
                <a:schemeClr val="bg1"/>
              </a:solidFill>
            </a:endParaRPr>
          </a:p>
        </p:txBody>
      </p:sp>
      <p:sp>
        <p:nvSpPr>
          <p:cNvPr id="12" name="TextBox 11"/>
          <p:cNvSpPr txBox="1"/>
          <p:nvPr/>
        </p:nvSpPr>
        <p:spPr>
          <a:xfrm>
            <a:off x="179511" y="1124744"/>
            <a:ext cx="5832649" cy="5262979"/>
          </a:xfrm>
          <a:prstGeom prst="rect">
            <a:avLst/>
          </a:prstGeom>
          <a:noFill/>
          <a:ln w="38100">
            <a:solidFill>
              <a:schemeClr val="accent6">
                <a:lumMod val="75000"/>
              </a:schemeClr>
            </a:solidFill>
          </a:ln>
        </p:spPr>
        <p:txBody>
          <a:bodyPr wrap="square" rIns="27000" rtlCol="0">
            <a:spAutoFit/>
          </a:bodyPr>
          <a:lstStyle/>
          <a:p>
            <a:pPr algn="ctr"/>
            <a:endParaRPr lang="en-GB" sz="2400" dirty="0"/>
          </a:p>
          <a:p>
            <a:pPr>
              <a:tabLst>
                <a:tab pos="2018110" algn="ctr"/>
              </a:tabLst>
            </a:pPr>
            <a:r>
              <a:rPr lang="en-US" sz="2400" dirty="0"/>
              <a:t>The website </a:t>
            </a:r>
            <a:r>
              <a:rPr lang="en-US" sz="2400" dirty="0">
                <a:hlinkClick r:id="rId3"/>
              </a:rPr>
              <a:t>Botanical Keys </a:t>
            </a:r>
            <a:r>
              <a:rPr lang="en-US" sz="2400" dirty="0"/>
              <a:t>allows a user to enter a range of characteristics about a plant. The system will then identify what the plant is. Users can use this to find out what particular plants are growing in their garden or to identify a plant they have seen when out on a walk in the countryside </a:t>
            </a:r>
            <a:r>
              <a:rPr lang="en-US" sz="2400" dirty="0" smtClean="0"/>
              <a:t>or through </a:t>
            </a:r>
            <a:r>
              <a:rPr lang="en-US" sz="2400" dirty="0"/>
              <a:t>a park.</a:t>
            </a:r>
          </a:p>
          <a:p>
            <a:pPr>
              <a:tabLst>
                <a:tab pos="2018110" algn="ctr"/>
              </a:tabLst>
            </a:pPr>
            <a:r>
              <a:rPr lang="en-US" sz="2400" dirty="0"/>
              <a:t>Urban Forest is a non-profit website in Singapore that contains information about flora from Singapore and Southeast Asia-users can visit the site to help them with plant identification.</a:t>
            </a:r>
            <a:endParaRPr lang="en-GB" sz="2400" dirty="0"/>
          </a:p>
        </p:txBody>
      </p:sp>
      <p:sp>
        <p:nvSpPr>
          <p:cNvPr id="9" name="Rectangle 8"/>
          <p:cNvSpPr/>
          <p:nvPr/>
        </p:nvSpPr>
        <p:spPr>
          <a:xfrm>
            <a:off x="6156175" y="1124744"/>
            <a:ext cx="2815313" cy="3046988"/>
          </a:xfrm>
          <a:prstGeom prst="rect">
            <a:avLst/>
          </a:prstGeom>
          <a:solidFill>
            <a:schemeClr val="accent1">
              <a:lumMod val="20000"/>
              <a:lumOff val="80000"/>
            </a:schemeClr>
          </a:solidFill>
          <a:ln w="57150">
            <a:solidFill>
              <a:srgbClr val="002060"/>
            </a:solidFill>
          </a:ln>
        </p:spPr>
        <p:txBody>
          <a:bodyPr wrap="square">
            <a:spAutoFit/>
          </a:bodyPr>
          <a:lstStyle/>
          <a:p>
            <a:r>
              <a:rPr lang="en-US" sz="2400" b="1" dirty="0">
                <a:solidFill>
                  <a:srgbClr val="C00000"/>
                </a:solidFill>
              </a:rPr>
              <a:t>Discussion Point</a:t>
            </a:r>
          </a:p>
          <a:p>
            <a:r>
              <a:rPr lang="en-US" sz="2400" dirty="0"/>
              <a:t>Discuss the impact of people having the ability to self- diagnose their medical issues using an expert system.</a:t>
            </a:r>
            <a:endParaRPr lang="en-GB" sz="2400" u="sng" dirty="0">
              <a:solidFill>
                <a:srgbClr val="FF0000"/>
              </a:solidFill>
              <a:latin typeface="Arial" panose="020B0604020202020204" pitchFamily="34" charset="0"/>
              <a:cs typeface="Arial" panose="020B0604020202020204" pitchFamily="34" charset="0"/>
            </a:endParaRPr>
          </a:p>
        </p:txBody>
      </p:sp>
      <p:sp>
        <p:nvSpPr>
          <p:cNvPr id="10" name="Oval 9"/>
          <p:cNvSpPr/>
          <p:nvPr/>
        </p:nvSpPr>
        <p:spPr>
          <a:xfrm rot="1078849">
            <a:off x="8741940" y="998097"/>
            <a:ext cx="405810" cy="379306"/>
          </a:xfrm>
          <a:prstGeom prst="ellipse">
            <a:avLst/>
          </a:prstGeom>
          <a:solidFill>
            <a:srgbClr val="FFCCCC"/>
          </a:solidFill>
          <a:ln w="571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a:solidFill>
                  <a:srgbClr val="002060"/>
                </a:solidFill>
                <a:latin typeface="Arial" panose="020B0604020202020204" pitchFamily="34" charset="0"/>
                <a:cs typeface="Arial" panose="020B0604020202020204" pitchFamily="34" charset="0"/>
              </a:rPr>
              <a:t>!</a:t>
            </a:r>
            <a:endParaRPr lang="en-GB" sz="1950" b="1"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02051499"/>
      </p:ext>
    </p:extLst>
  </p:cSld>
  <p:clrMapOvr>
    <a:masterClrMapping/>
  </p:clrMapOvr>
  <p:transition advClick="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 Same Side Corner Rectangle 7">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98</a:t>
            </a:r>
            <a:endParaRPr lang="en-GB" sz="1130" b="1" dirty="0">
              <a:latin typeface="Arial" panose="020B0604020202020204" pitchFamily="34" charset="0"/>
              <a:cs typeface="Arial" panose="020B0604020202020204" pitchFamily="34" charset="0"/>
            </a:endParaRPr>
          </a:p>
        </p:txBody>
      </p:sp>
      <p:sp>
        <p:nvSpPr>
          <p:cNvPr id="7" name="Title 1"/>
          <p:cNvSpPr>
            <a:spLocks noGrp="1"/>
          </p:cNvSpPr>
          <p:nvPr>
            <p:ph type="title"/>
          </p:nvPr>
        </p:nvSpPr>
        <p:spPr>
          <a:xfrm>
            <a:off x="107504" y="44624"/>
            <a:ext cx="7704856" cy="625434"/>
          </a:xfrm>
        </p:spPr>
        <p:txBody>
          <a:bodyPr>
            <a:noAutofit/>
          </a:bodyPr>
          <a:lstStyle/>
          <a:p>
            <a:r>
              <a:rPr lang="en-IE" sz="4000" dirty="0" smtClean="0"/>
              <a:t>7.3 – Data Processing Systems</a:t>
            </a:r>
            <a:endParaRPr lang="en-GB" sz="4000" b="1" dirty="0" smtClean="0"/>
          </a:p>
        </p:txBody>
      </p:sp>
      <p:sp>
        <p:nvSpPr>
          <p:cNvPr id="5" name="Rectangle 4"/>
          <p:cNvSpPr/>
          <p:nvPr/>
        </p:nvSpPr>
        <p:spPr>
          <a:xfrm>
            <a:off x="179512" y="1124744"/>
            <a:ext cx="8784976" cy="5544000"/>
          </a:xfrm>
          <a:prstGeom prst="rect">
            <a:avLst/>
          </a:prstGeom>
        </p:spPr>
        <p:txBody>
          <a:bodyPr wrap="square">
            <a:spAutoFit/>
          </a:bodyPr>
          <a:lstStyle/>
          <a:p>
            <a:pPr>
              <a:buClr>
                <a:schemeClr val="tx2"/>
              </a:buClr>
            </a:pPr>
            <a:r>
              <a:rPr lang="en-US" sz="1880" b="1" dirty="0" smtClean="0">
                <a:solidFill>
                  <a:srgbClr val="B21212"/>
                </a:solidFill>
              </a:rPr>
              <a:t>Data </a:t>
            </a:r>
            <a:r>
              <a:rPr lang="en-US" sz="1880" b="1" dirty="0">
                <a:solidFill>
                  <a:srgbClr val="B21212"/>
                </a:solidFill>
              </a:rPr>
              <a:t>processing systems</a:t>
            </a:r>
          </a:p>
          <a:p>
            <a:pPr marL="355600" indent="-355600">
              <a:buClr>
                <a:schemeClr val="tx2"/>
              </a:buClr>
              <a:buFont typeface="Wingdings 3" panose="05040102010807070707" pitchFamily="18" charset="2"/>
              <a:buChar char=""/>
            </a:pPr>
            <a:r>
              <a:rPr lang="en-US" sz="1880" dirty="0"/>
              <a:t>There are many types of systems that process data, and a variety of ways the processing can be carried out. A system that processes data will have a method to input the data, a method to process the data and a method to output the data.</a:t>
            </a:r>
          </a:p>
          <a:p>
            <a:pPr marL="355600" indent="-355600">
              <a:buClr>
                <a:schemeClr val="tx2"/>
              </a:buClr>
              <a:buFont typeface="Wingdings 3" panose="05040102010807070707" pitchFamily="18" charset="2"/>
              <a:buChar char=""/>
            </a:pPr>
            <a:r>
              <a:rPr lang="en-US" sz="1880" dirty="0"/>
              <a:t>We are going to look at three ways in which data can be processed These are batch, online and real-time processing systems</a:t>
            </a:r>
            <a:r>
              <a:rPr lang="en-US" sz="1880" dirty="0" smtClean="0"/>
              <a:t>.</a:t>
            </a:r>
          </a:p>
          <a:p>
            <a:pPr marL="355600" indent="-355600">
              <a:buClr>
                <a:schemeClr val="tx2"/>
              </a:buClr>
              <a:buFont typeface="Wingdings 3" panose="05040102010807070707" pitchFamily="18" charset="2"/>
              <a:buChar char=""/>
            </a:pPr>
            <a:endParaRPr lang="en-US" sz="700" dirty="0"/>
          </a:p>
          <a:p>
            <a:pPr marL="355600" indent="-355600">
              <a:buClr>
                <a:schemeClr val="tx2"/>
              </a:buClr>
              <a:buFont typeface="Wingdings 3" panose="05040102010807070707" pitchFamily="18" charset="2"/>
              <a:buChar char=""/>
            </a:pPr>
            <a:endParaRPr lang="en-US" sz="1880" dirty="0" smtClean="0"/>
          </a:p>
          <a:p>
            <a:pPr marL="355600" indent="-355600">
              <a:buClr>
                <a:schemeClr val="tx2"/>
              </a:buClr>
              <a:buFont typeface="Wingdings 3" panose="05040102010807070707" pitchFamily="18" charset="2"/>
              <a:buChar char=""/>
            </a:pPr>
            <a:endParaRPr lang="en-US" sz="1880" dirty="0" smtClean="0"/>
          </a:p>
          <a:p>
            <a:pPr>
              <a:buClr>
                <a:schemeClr val="tx2"/>
              </a:buClr>
            </a:pPr>
            <a:endParaRPr lang="en-US" sz="1880" b="1" dirty="0" smtClean="0">
              <a:solidFill>
                <a:srgbClr val="B21212"/>
              </a:solidFill>
            </a:endParaRPr>
          </a:p>
          <a:p>
            <a:pPr>
              <a:buClr>
                <a:schemeClr val="tx2"/>
              </a:buClr>
            </a:pPr>
            <a:endParaRPr lang="en-US" sz="1880" b="1" dirty="0">
              <a:solidFill>
                <a:srgbClr val="B21212"/>
              </a:solidFill>
            </a:endParaRPr>
          </a:p>
          <a:p>
            <a:pPr>
              <a:buClr>
                <a:schemeClr val="tx2"/>
              </a:buClr>
            </a:pPr>
            <a:endParaRPr lang="en-US" sz="1880" b="1" dirty="0" smtClean="0">
              <a:solidFill>
                <a:srgbClr val="B21212"/>
              </a:solidFill>
            </a:endParaRPr>
          </a:p>
          <a:p>
            <a:pPr>
              <a:buClr>
                <a:schemeClr val="tx2"/>
              </a:buClr>
            </a:pPr>
            <a:r>
              <a:rPr lang="en-US" sz="1880" b="1" dirty="0" smtClean="0">
                <a:solidFill>
                  <a:srgbClr val="B21212"/>
                </a:solidFill>
              </a:rPr>
              <a:t>What </a:t>
            </a:r>
            <a:r>
              <a:rPr lang="en-US" sz="1880" b="1" dirty="0">
                <a:solidFill>
                  <a:srgbClr val="B21212"/>
                </a:solidFill>
              </a:rPr>
              <a:t>is a batch processing system</a:t>
            </a:r>
            <a:r>
              <a:rPr lang="en-US" sz="1880" b="1" dirty="0" smtClean="0">
                <a:solidFill>
                  <a:srgbClr val="B21212"/>
                </a:solidFill>
              </a:rPr>
              <a:t>?</a:t>
            </a:r>
          </a:p>
          <a:p>
            <a:pPr marL="355600" indent="-355600">
              <a:buClr>
                <a:schemeClr val="tx2"/>
              </a:buClr>
              <a:buFont typeface="Wingdings 3" panose="05040102010807070707" pitchFamily="18" charset="2"/>
              <a:buChar char=""/>
            </a:pPr>
            <a:r>
              <a:rPr lang="en-US" sz="1880" dirty="0"/>
              <a:t>The amount of data processed by batch processing systems is normally quite large. By storing the data together in batches, it means that the processing can be carried out at a time when the system is in less demand. This results in less disruption to a system during the times of the day when it could be in heavy demand. No user interaction is required to process the data. The system is automatically triggered at a set time.</a:t>
            </a:r>
          </a:p>
        </p:txBody>
      </p:sp>
      <p:sp>
        <p:nvSpPr>
          <p:cNvPr id="9" name="Rectangle 8"/>
          <p:cNvSpPr/>
          <p:nvPr/>
        </p:nvSpPr>
        <p:spPr>
          <a:xfrm>
            <a:off x="179513" y="3194975"/>
            <a:ext cx="8784976" cy="1477328"/>
          </a:xfrm>
          <a:prstGeom prst="rect">
            <a:avLst/>
          </a:prstGeom>
          <a:solidFill>
            <a:srgbClr val="F5FC9A"/>
          </a:solidFill>
          <a:ln w="57150">
            <a:solidFill>
              <a:srgbClr val="002060"/>
            </a:solidFill>
          </a:ln>
        </p:spPr>
        <p:txBody>
          <a:bodyPr wrap="square">
            <a:spAutoFit/>
          </a:bodyPr>
          <a:lstStyle/>
          <a:p>
            <a:pPr>
              <a:tabLst>
                <a:tab pos="1815704" algn="l"/>
              </a:tabLst>
            </a:pPr>
            <a:r>
              <a:rPr lang="en-US" b="1" dirty="0" smtClean="0">
                <a:solidFill>
                  <a:srgbClr val="C00000"/>
                </a:solidFill>
                <a:latin typeface="Arial" panose="020B0604020202020204" pitchFamily="34" charset="0"/>
                <a:cs typeface="Arial" panose="020B0604020202020204" pitchFamily="34" charset="0"/>
              </a:rPr>
              <a:t>Remember</a:t>
            </a:r>
          </a:p>
          <a:p>
            <a:pPr marL="214313" indent="-214313">
              <a:buClr>
                <a:srgbClr val="C00000"/>
              </a:buClr>
              <a:buFont typeface="Wingdings" panose="05000000000000000000" pitchFamily="2" charset="2"/>
              <a:buChar char="§"/>
            </a:pPr>
            <a:r>
              <a:rPr lang="en-US" dirty="0"/>
              <a:t>A batch processing system is a system that processes batches of data at set time intervals. Data is collected from inputs and stored together in what are known as batches. These batches of data are stored until a set time when they will be processed and an output, or outputs, created.</a:t>
            </a:r>
            <a:endParaRPr lang="en-GB" u="sng" dirty="0">
              <a:solidFill>
                <a:srgbClr val="FF0000"/>
              </a:solidFill>
              <a:latin typeface="Arial" panose="020B0604020202020204" pitchFamily="34" charset="0"/>
              <a:cs typeface="Arial" panose="020B0604020202020204" pitchFamily="34" charset="0"/>
            </a:endParaRPr>
          </a:p>
        </p:txBody>
      </p:sp>
      <p:sp>
        <p:nvSpPr>
          <p:cNvPr id="10" name="Oval 9"/>
          <p:cNvSpPr/>
          <p:nvPr/>
        </p:nvSpPr>
        <p:spPr>
          <a:xfrm rot="3933655">
            <a:off x="8786181" y="3060817"/>
            <a:ext cx="394069" cy="394069"/>
          </a:xfrm>
          <a:prstGeom prst="ellipse">
            <a:avLst/>
          </a:prstGeom>
          <a:solidFill>
            <a:srgbClr val="F5FC9A"/>
          </a:solidFill>
          <a:ln>
            <a:solidFill>
              <a:srgbClr val="F5FC9A"/>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3200" b="1" dirty="0">
                <a:solidFill>
                  <a:srgbClr val="C00000"/>
                </a:solidFill>
                <a:sym typeface="Wingdings" panose="05000000000000000000" pitchFamily="2" charset="2"/>
              </a:rPr>
              <a:t></a:t>
            </a:r>
            <a:endParaRPr lang="en-GB" b="1" dirty="0">
              <a:solidFill>
                <a:srgbClr val="C00000"/>
              </a:solidFill>
            </a:endParaRPr>
          </a:p>
        </p:txBody>
      </p:sp>
    </p:spTree>
    <p:extLst>
      <p:ext uri="{BB962C8B-B14F-4D97-AF65-F5344CB8AC3E}">
        <p14:creationId xmlns:p14="http://schemas.microsoft.com/office/powerpoint/2010/main" val="4142073778"/>
      </p:ext>
    </p:extLst>
  </p:cSld>
  <p:clrMapOvr>
    <a:masterClrMapping/>
  </p:clrMapOvr>
  <p:transition advClick="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 Same Side Corner Rectangle 7">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98</a:t>
            </a:r>
            <a:endParaRPr lang="en-GB" sz="1130" b="1" dirty="0">
              <a:latin typeface="Arial" panose="020B0604020202020204" pitchFamily="34" charset="0"/>
              <a:cs typeface="Arial" panose="020B0604020202020204" pitchFamily="34" charset="0"/>
            </a:endParaRPr>
          </a:p>
        </p:txBody>
      </p:sp>
      <p:sp>
        <p:nvSpPr>
          <p:cNvPr id="7" name="Title 1"/>
          <p:cNvSpPr>
            <a:spLocks noGrp="1"/>
          </p:cNvSpPr>
          <p:nvPr>
            <p:ph type="title"/>
          </p:nvPr>
        </p:nvSpPr>
        <p:spPr>
          <a:xfrm>
            <a:off x="107504" y="44624"/>
            <a:ext cx="7704856" cy="625434"/>
          </a:xfrm>
        </p:spPr>
        <p:txBody>
          <a:bodyPr>
            <a:noAutofit/>
          </a:bodyPr>
          <a:lstStyle/>
          <a:p>
            <a:r>
              <a:rPr lang="en-IE" sz="4000" dirty="0" smtClean="0"/>
              <a:t>7.3 – Data Processing Systems</a:t>
            </a:r>
            <a:endParaRPr lang="en-GB" sz="4000" b="1" dirty="0" smtClean="0"/>
          </a:p>
        </p:txBody>
      </p:sp>
      <p:sp>
        <p:nvSpPr>
          <p:cNvPr id="5" name="Rectangle 4"/>
          <p:cNvSpPr/>
          <p:nvPr/>
        </p:nvSpPr>
        <p:spPr>
          <a:xfrm>
            <a:off x="179512" y="1124744"/>
            <a:ext cx="8784976" cy="1631216"/>
          </a:xfrm>
          <a:prstGeom prst="rect">
            <a:avLst/>
          </a:prstGeom>
        </p:spPr>
        <p:txBody>
          <a:bodyPr wrap="square">
            <a:spAutoFit/>
          </a:bodyPr>
          <a:lstStyle/>
          <a:p>
            <a:pPr>
              <a:buClr>
                <a:schemeClr val="tx2"/>
              </a:buClr>
            </a:pPr>
            <a:r>
              <a:rPr lang="en-US" sz="2000" b="1" dirty="0" smtClean="0">
                <a:solidFill>
                  <a:srgbClr val="B21212"/>
                </a:solidFill>
              </a:rPr>
              <a:t>What </a:t>
            </a:r>
            <a:r>
              <a:rPr lang="en-US" sz="2000" b="1" dirty="0">
                <a:solidFill>
                  <a:srgbClr val="B21212"/>
                </a:solidFill>
              </a:rPr>
              <a:t>is a batch processing system</a:t>
            </a:r>
            <a:r>
              <a:rPr lang="en-US" sz="2000" b="1" dirty="0" smtClean="0">
                <a:solidFill>
                  <a:srgbClr val="B21212"/>
                </a:solidFill>
              </a:rPr>
              <a:t>?</a:t>
            </a:r>
          </a:p>
          <a:p>
            <a:pPr marL="355600" indent="-355600">
              <a:buClr>
                <a:schemeClr val="tx2"/>
              </a:buClr>
              <a:buFont typeface="Wingdings 3" panose="05040102010807070707" pitchFamily="18" charset="2"/>
              <a:buChar char=""/>
            </a:pPr>
            <a:r>
              <a:rPr lang="en-US" sz="2000" dirty="0"/>
              <a:t>There are issues that can occur with a batch processing system. There is a time delay for the data processing, so the output that will be provided is not always readily available. Also, if there is an error with an input, this will not be </a:t>
            </a:r>
            <a:r>
              <a:rPr lang="en-US" sz="2000" dirty="0" err="1"/>
              <a:t>recognised</a:t>
            </a:r>
            <a:r>
              <a:rPr lang="en-US" sz="2000" dirty="0"/>
              <a:t> until a later date when the data is processed.</a:t>
            </a:r>
          </a:p>
        </p:txBody>
      </p:sp>
      <p:sp>
        <p:nvSpPr>
          <p:cNvPr id="13" name="TextBox 12"/>
          <p:cNvSpPr txBox="1"/>
          <p:nvPr/>
        </p:nvSpPr>
        <p:spPr>
          <a:xfrm>
            <a:off x="179512" y="2858080"/>
            <a:ext cx="1440038" cy="369332"/>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accent6">
              <a:lumMod val="75000"/>
            </a:schemeClr>
          </a:solidFill>
        </p:spPr>
        <p:txBody>
          <a:bodyPr wrap="square" rtlCol="0">
            <a:spAutoFit/>
          </a:bodyPr>
          <a:lstStyle/>
          <a:p>
            <a:r>
              <a:rPr lang="en-GB" b="1" dirty="0" smtClean="0">
                <a:solidFill>
                  <a:schemeClr val="bg1"/>
                </a:solidFill>
              </a:rPr>
              <a:t>Example</a:t>
            </a:r>
            <a:endParaRPr lang="en-GB" b="1" dirty="0">
              <a:solidFill>
                <a:schemeClr val="bg1"/>
              </a:solidFill>
            </a:endParaRPr>
          </a:p>
        </p:txBody>
      </p:sp>
      <p:sp>
        <p:nvSpPr>
          <p:cNvPr id="14" name="TextBox 13"/>
          <p:cNvSpPr txBox="1"/>
          <p:nvPr/>
        </p:nvSpPr>
        <p:spPr>
          <a:xfrm>
            <a:off x="179512" y="2852936"/>
            <a:ext cx="8784976" cy="3801041"/>
          </a:xfrm>
          <a:prstGeom prst="rect">
            <a:avLst/>
          </a:prstGeom>
          <a:noFill/>
          <a:ln w="38100">
            <a:solidFill>
              <a:schemeClr val="accent6">
                <a:lumMod val="75000"/>
              </a:schemeClr>
            </a:solidFill>
          </a:ln>
        </p:spPr>
        <p:txBody>
          <a:bodyPr wrap="square" rIns="27000" rtlCol="0">
            <a:spAutoFit/>
          </a:bodyPr>
          <a:lstStyle/>
          <a:p>
            <a:pPr algn="ctr"/>
            <a:endParaRPr lang="en-GB" sz="2100" dirty="0"/>
          </a:p>
          <a:p>
            <a:pPr>
              <a:tabLst>
                <a:tab pos="2018110" algn="ctr"/>
              </a:tabLst>
            </a:pPr>
            <a:r>
              <a:rPr lang="en-US" sz="2000" b="1" dirty="0"/>
              <a:t>Stock control system</a:t>
            </a:r>
          </a:p>
          <a:p>
            <a:pPr marL="285750" indent="-285750">
              <a:buClr>
                <a:srgbClr val="C00000"/>
              </a:buClr>
              <a:buFont typeface="Wingdings" panose="05000000000000000000" pitchFamily="2" charset="2"/>
              <a:buChar char="§"/>
              <a:tabLst>
                <a:tab pos="2018110" algn="ctr"/>
              </a:tabLst>
            </a:pPr>
            <a:r>
              <a:rPr lang="en-US" sz="2000" dirty="0" smtClean="0"/>
              <a:t>A retail </a:t>
            </a:r>
            <a:r>
              <a:rPr lang="en-US" sz="2000" dirty="0"/>
              <a:t>store will often have system </a:t>
            </a:r>
            <a:r>
              <a:rPr lang="en-US" sz="2000" dirty="0" smtClean="0"/>
              <a:t>that </a:t>
            </a:r>
            <a:r>
              <a:rPr lang="en-US" sz="2000" dirty="0"/>
              <a:t>will </a:t>
            </a:r>
            <a:r>
              <a:rPr lang="en-US" sz="2000" dirty="0" smtClean="0"/>
              <a:t>register </a:t>
            </a:r>
            <a:r>
              <a:rPr lang="en-US" sz="2000" dirty="0"/>
              <a:t>the stock that is sold in a day. This </a:t>
            </a:r>
            <a:r>
              <a:rPr lang="en-US" sz="2000" dirty="0" smtClean="0"/>
              <a:t>system </a:t>
            </a:r>
            <a:r>
              <a:rPr lang="en-US" sz="2000" dirty="0"/>
              <a:t>will normally be connected to the till </a:t>
            </a:r>
            <a:r>
              <a:rPr lang="en-US" sz="2000" dirty="0" smtClean="0"/>
              <a:t>(cash </a:t>
            </a:r>
            <a:r>
              <a:rPr lang="en-US" sz="2000" dirty="0"/>
              <a:t>register). When an item is sold in the store, </a:t>
            </a:r>
            <a:r>
              <a:rPr lang="en-US" sz="2000" dirty="0" smtClean="0"/>
              <a:t>the </a:t>
            </a:r>
            <a:r>
              <a:rPr lang="en-US" sz="2000" dirty="0"/>
              <a:t>warehouse will need to </a:t>
            </a:r>
            <a:r>
              <a:rPr lang="en-US" sz="2000" dirty="0" smtClean="0"/>
              <a:t>know that the </a:t>
            </a:r>
            <a:r>
              <a:rPr lang="en-US" sz="2000" dirty="0"/>
              <a:t>item of </a:t>
            </a:r>
            <a:r>
              <a:rPr lang="en-US" sz="2000" dirty="0" smtClean="0"/>
              <a:t>stock </a:t>
            </a:r>
            <a:r>
              <a:rPr lang="en-US" sz="2000" dirty="0"/>
              <a:t>will need </a:t>
            </a:r>
            <a:r>
              <a:rPr lang="en-US" sz="2000" dirty="0" smtClean="0"/>
              <a:t>replacing.</a:t>
            </a:r>
          </a:p>
          <a:p>
            <a:pPr marL="285750" indent="-285750">
              <a:buClr>
                <a:srgbClr val="C00000"/>
              </a:buClr>
              <a:buFont typeface="Wingdings" panose="05000000000000000000" pitchFamily="2" charset="2"/>
              <a:buChar char="§"/>
              <a:tabLst>
                <a:tab pos="2018110" algn="ctr"/>
              </a:tabLst>
            </a:pPr>
            <a:r>
              <a:rPr lang="en-US" sz="2000" dirty="0" smtClean="0"/>
              <a:t>This </a:t>
            </a:r>
            <a:r>
              <a:rPr lang="en-US" sz="2000" dirty="0"/>
              <a:t>way the store stays </a:t>
            </a:r>
            <a:r>
              <a:rPr lang="en-US" sz="2000" dirty="0" smtClean="0"/>
              <a:t>fully </a:t>
            </a:r>
            <a:r>
              <a:rPr lang="en-US" sz="2000" dirty="0"/>
              <a:t>stocked. The information about each item </a:t>
            </a:r>
            <a:r>
              <a:rPr lang="en-US" sz="2000" dirty="0" smtClean="0"/>
              <a:t>sold </a:t>
            </a:r>
            <a:r>
              <a:rPr lang="en-US" sz="2000" dirty="0"/>
              <a:t>can be batched together and processed at </a:t>
            </a:r>
            <a:r>
              <a:rPr lang="en-US" sz="2000" dirty="0" smtClean="0"/>
              <a:t>the </a:t>
            </a:r>
            <a:r>
              <a:rPr lang="en-US" sz="2000" dirty="0"/>
              <a:t>end of the day to be sent as a report to the </a:t>
            </a:r>
            <a:r>
              <a:rPr lang="en-US" sz="2000" dirty="0" smtClean="0"/>
              <a:t>warehouse</a:t>
            </a:r>
            <a:r>
              <a:rPr lang="en-US" sz="2000" dirty="0"/>
              <a:t>. </a:t>
            </a:r>
            <a:endParaRPr lang="en-US" sz="2000" dirty="0" smtClean="0"/>
          </a:p>
          <a:p>
            <a:pPr marL="285750" indent="-285750">
              <a:buClr>
                <a:srgbClr val="C00000"/>
              </a:buClr>
              <a:buFont typeface="Wingdings" panose="05000000000000000000" pitchFamily="2" charset="2"/>
              <a:buChar char="§"/>
              <a:tabLst>
                <a:tab pos="2018110" algn="ctr"/>
              </a:tabLst>
            </a:pPr>
            <a:r>
              <a:rPr lang="en-US" sz="2000" dirty="0" smtClean="0"/>
              <a:t>The </a:t>
            </a:r>
            <a:r>
              <a:rPr lang="en-US" sz="2000" dirty="0"/>
              <a:t>warehouse will then know what </a:t>
            </a:r>
            <a:r>
              <a:rPr lang="en-US" sz="2000" dirty="0" smtClean="0"/>
              <a:t>stock </a:t>
            </a:r>
            <a:r>
              <a:rPr lang="en-US" sz="2000" dirty="0"/>
              <a:t>to send the next day. By processing the </a:t>
            </a:r>
            <a:r>
              <a:rPr lang="en-US" sz="2000" dirty="0" smtClean="0"/>
              <a:t>data </a:t>
            </a:r>
            <a:r>
              <a:rPr lang="en-US" sz="2000" dirty="0"/>
              <a:t>in this way, the system is freed up to deal </a:t>
            </a:r>
            <a:r>
              <a:rPr lang="en-US" sz="2000" dirty="0" smtClean="0"/>
              <a:t>with </a:t>
            </a:r>
            <a:r>
              <a:rPr lang="en-US" sz="2000" dirty="0"/>
              <a:t>all of the sales made in the store during </a:t>
            </a:r>
            <a:r>
              <a:rPr lang="en-US" sz="2000" dirty="0" smtClean="0"/>
              <a:t>the </a:t>
            </a:r>
            <a:r>
              <a:rPr lang="en-US" sz="2000" dirty="0"/>
              <a:t>day</a:t>
            </a:r>
            <a:r>
              <a:rPr lang="en-US" sz="2000" dirty="0" smtClean="0"/>
              <a:t>.</a:t>
            </a:r>
            <a:endParaRPr lang="en-GB" sz="2000" dirty="0"/>
          </a:p>
        </p:txBody>
      </p:sp>
    </p:spTree>
    <p:extLst>
      <p:ext uri="{BB962C8B-B14F-4D97-AF65-F5344CB8AC3E}">
        <p14:creationId xmlns:p14="http://schemas.microsoft.com/office/powerpoint/2010/main" val="575035382"/>
      </p:ext>
    </p:extLst>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1 – Key Concepts</a:t>
            </a:r>
            <a:endParaRPr lang="en-GB" b="1" dirty="0" smtClean="0"/>
          </a:p>
        </p:txBody>
      </p:sp>
      <p:sp>
        <p:nvSpPr>
          <p:cNvPr id="34" name="Rectangle 33"/>
          <p:cNvSpPr/>
          <p:nvPr/>
        </p:nvSpPr>
        <p:spPr>
          <a:xfrm>
            <a:off x="179512" y="1124744"/>
            <a:ext cx="8784976" cy="5647700"/>
          </a:xfrm>
          <a:prstGeom prst="rect">
            <a:avLst/>
          </a:prstGeom>
        </p:spPr>
        <p:txBody>
          <a:bodyPr wrap="square">
            <a:spAutoFit/>
          </a:bodyPr>
          <a:lstStyle/>
          <a:p>
            <a:pPr marL="439738" indent="-439738">
              <a:buClr>
                <a:srgbClr val="0070C0"/>
              </a:buClr>
              <a:buFont typeface="Wingdings 3" panose="05040102010807070707" pitchFamily="18" charset="2"/>
              <a:buChar char=""/>
            </a:pPr>
            <a:r>
              <a:rPr lang="en-US" sz="1900" dirty="0" smtClean="0"/>
              <a:t>As </a:t>
            </a:r>
            <a:r>
              <a:rPr lang="en-US" sz="1900" dirty="0"/>
              <a:t>a teacher, you will refer to these concepts again and again to help unify the subject and make sense </a:t>
            </a:r>
            <a:r>
              <a:rPr lang="en-US" sz="1900" dirty="0" smtClean="0"/>
              <a:t>of IT. </a:t>
            </a:r>
            <a:r>
              <a:rPr lang="en-US" sz="1900" dirty="0"/>
              <a:t>If mastered, learners can use the concepts to solve problems or to understand unfamiliar </a:t>
            </a:r>
            <a:r>
              <a:rPr lang="en-US" sz="1900" dirty="0" smtClean="0"/>
              <a:t>subject-related material</a:t>
            </a:r>
            <a:r>
              <a:rPr lang="en-US" sz="1900" dirty="0"/>
              <a:t>.</a:t>
            </a:r>
          </a:p>
          <a:p>
            <a:pPr marL="711200" indent="-271463">
              <a:buClr>
                <a:srgbClr val="0070C0"/>
              </a:buClr>
              <a:buFont typeface="Wingdings" panose="05000000000000000000" pitchFamily="2" charset="2"/>
              <a:buChar char="§"/>
            </a:pPr>
            <a:r>
              <a:rPr lang="en-US" sz="1900" b="1" dirty="0" smtClean="0"/>
              <a:t>Impact </a:t>
            </a:r>
            <a:r>
              <a:rPr lang="en-US" sz="1900" b="1" dirty="0"/>
              <a:t>of Information </a:t>
            </a:r>
            <a:r>
              <a:rPr lang="en-US" sz="1900" b="1" dirty="0" smtClean="0"/>
              <a:t>Technology</a:t>
            </a:r>
            <a:br>
              <a:rPr lang="en-US" sz="1900" b="1" dirty="0" smtClean="0"/>
            </a:br>
            <a:r>
              <a:rPr lang="en-US" sz="1900" dirty="0" smtClean="0"/>
              <a:t>Information </a:t>
            </a:r>
            <a:r>
              <a:rPr lang="en-US" sz="1900" dirty="0"/>
              <a:t>Technology (IT) is the application of technology to process </a:t>
            </a:r>
            <a:r>
              <a:rPr lang="en-US" sz="1900" dirty="0" smtClean="0"/>
              <a:t>information.</a:t>
            </a:r>
            <a:br>
              <a:rPr lang="en-US" sz="1900" dirty="0" smtClean="0"/>
            </a:br>
            <a:r>
              <a:rPr lang="en-US" sz="1900" dirty="0" smtClean="0"/>
              <a:t>The </a:t>
            </a:r>
            <a:r>
              <a:rPr lang="en-US" sz="1900" dirty="0"/>
              <a:t>impact of IT on all aspects of everyday life is immense. The enormity of the impact can be seen </a:t>
            </a:r>
            <a:r>
              <a:rPr lang="en-US" sz="1900" dirty="0" smtClean="0"/>
              <a:t>in industry </a:t>
            </a:r>
            <a:r>
              <a:rPr lang="en-US" sz="1900" dirty="0"/>
              <a:t>and commerce, transport, leisure, medicine and the home. The impact on the work force is </a:t>
            </a:r>
            <a:r>
              <a:rPr lang="en-US" sz="1900" dirty="0" smtClean="0"/>
              <a:t>a very </a:t>
            </a:r>
            <a:r>
              <a:rPr lang="en-US" sz="1900" dirty="0"/>
              <a:t>important factor to consider and communications using new technologies have made the </a:t>
            </a:r>
            <a:r>
              <a:rPr lang="en-US" sz="1900" dirty="0" smtClean="0"/>
              <a:t>World seem </a:t>
            </a:r>
            <a:r>
              <a:rPr lang="en-US" sz="1900" dirty="0"/>
              <a:t>smaller.</a:t>
            </a:r>
          </a:p>
          <a:p>
            <a:pPr marL="711200" indent="-271463">
              <a:buClr>
                <a:srgbClr val="0070C0"/>
              </a:buClr>
              <a:buFont typeface="Wingdings" panose="05000000000000000000" pitchFamily="2" charset="2"/>
              <a:buChar char="§"/>
            </a:pPr>
            <a:r>
              <a:rPr lang="en-US" sz="1900" b="1" dirty="0" smtClean="0"/>
              <a:t>Hardware </a:t>
            </a:r>
            <a:r>
              <a:rPr lang="en-US" sz="1900" b="1" dirty="0"/>
              <a:t>and </a:t>
            </a:r>
            <a:r>
              <a:rPr lang="en-US" sz="1900" b="1" dirty="0" smtClean="0"/>
              <a:t>software</a:t>
            </a:r>
            <a:br>
              <a:rPr lang="en-US" sz="1900" b="1" dirty="0" smtClean="0"/>
            </a:br>
            <a:r>
              <a:rPr lang="en-US" sz="1900" dirty="0" smtClean="0"/>
              <a:t>Many </a:t>
            </a:r>
            <a:r>
              <a:rPr lang="en-US" sz="1900" dirty="0"/>
              <a:t>hardware components and software applications are used in IT systems. It is important </a:t>
            </a:r>
            <a:r>
              <a:rPr lang="en-US" sz="1900" dirty="0" smtClean="0"/>
              <a:t>to understand </a:t>
            </a:r>
            <a:r>
              <a:rPr lang="en-US" sz="1900" dirty="0"/>
              <a:t>how these work, and how they interact with each other and within our environment.</a:t>
            </a:r>
          </a:p>
          <a:p>
            <a:pPr marL="711200" indent="-271463">
              <a:buClr>
                <a:srgbClr val="0070C0"/>
              </a:buClr>
              <a:buFont typeface="Wingdings" panose="05000000000000000000" pitchFamily="2" charset="2"/>
              <a:buChar char="§"/>
            </a:pPr>
            <a:r>
              <a:rPr lang="en-US" sz="1900" b="1" dirty="0" smtClean="0"/>
              <a:t>Network</a:t>
            </a:r>
            <a:br>
              <a:rPr lang="en-US" sz="1900" b="1" dirty="0" smtClean="0"/>
            </a:br>
            <a:r>
              <a:rPr lang="en-US" sz="1900" dirty="0" smtClean="0"/>
              <a:t>Computer </a:t>
            </a:r>
            <a:r>
              <a:rPr lang="en-US" sz="1900" dirty="0"/>
              <a:t>systems can be connected together to form networks allowing them to share resources.</a:t>
            </a:r>
          </a:p>
        </p:txBody>
      </p:sp>
    </p:spTree>
    <p:extLst>
      <p:ext uri="{BB962C8B-B14F-4D97-AF65-F5344CB8AC3E}">
        <p14:creationId xmlns:p14="http://schemas.microsoft.com/office/powerpoint/2010/main" val="201828229"/>
      </p:ext>
    </p:extLst>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 Same Side Corner Rectangle 7">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98</a:t>
            </a:r>
            <a:endParaRPr lang="en-GB" sz="1130" b="1" dirty="0">
              <a:latin typeface="Arial" panose="020B0604020202020204" pitchFamily="34" charset="0"/>
              <a:cs typeface="Arial" panose="020B0604020202020204" pitchFamily="34" charset="0"/>
            </a:endParaRPr>
          </a:p>
        </p:txBody>
      </p:sp>
      <p:sp>
        <p:nvSpPr>
          <p:cNvPr id="7" name="Title 1"/>
          <p:cNvSpPr>
            <a:spLocks noGrp="1"/>
          </p:cNvSpPr>
          <p:nvPr>
            <p:ph type="title"/>
          </p:nvPr>
        </p:nvSpPr>
        <p:spPr>
          <a:xfrm>
            <a:off x="107504" y="44624"/>
            <a:ext cx="7704856" cy="625434"/>
          </a:xfrm>
        </p:spPr>
        <p:txBody>
          <a:bodyPr>
            <a:noAutofit/>
          </a:bodyPr>
          <a:lstStyle/>
          <a:p>
            <a:r>
              <a:rPr lang="en-IE" sz="4000" dirty="0" smtClean="0"/>
              <a:t>7.3 – Data Processing Systems</a:t>
            </a:r>
            <a:endParaRPr lang="en-GB" sz="4000" b="1" dirty="0" smtClean="0"/>
          </a:p>
        </p:txBody>
      </p:sp>
      <p:sp>
        <p:nvSpPr>
          <p:cNvPr id="11" name="TextBox 10"/>
          <p:cNvSpPr txBox="1"/>
          <p:nvPr/>
        </p:nvSpPr>
        <p:spPr>
          <a:xfrm>
            <a:off x="179512" y="1129888"/>
            <a:ext cx="1440038" cy="369332"/>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accent6">
              <a:lumMod val="75000"/>
            </a:schemeClr>
          </a:solidFill>
        </p:spPr>
        <p:txBody>
          <a:bodyPr wrap="square" rtlCol="0">
            <a:spAutoFit/>
          </a:bodyPr>
          <a:lstStyle/>
          <a:p>
            <a:r>
              <a:rPr lang="en-GB" b="1" dirty="0" smtClean="0">
                <a:solidFill>
                  <a:schemeClr val="bg1"/>
                </a:solidFill>
              </a:rPr>
              <a:t>Example</a:t>
            </a:r>
            <a:endParaRPr lang="en-GB" b="1" dirty="0">
              <a:solidFill>
                <a:schemeClr val="bg1"/>
              </a:solidFill>
            </a:endParaRPr>
          </a:p>
        </p:txBody>
      </p:sp>
      <p:sp>
        <p:nvSpPr>
          <p:cNvPr id="12" name="TextBox 11"/>
          <p:cNvSpPr txBox="1"/>
          <p:nvPr/>
        </p:nvSpPr>
        <p:spPr>
          <a:xfrm>
            <a:off x="179512" y="1124744"/>
            <a:ext cx="8784976" cy="5586145"/>
          </a:xfrm>
          <a:prstGeom prst="rect">
            <a:avLst/>
          </a:prstGeom>
          <a:noFill/>
          <a:ln w="38100">
            <a:solidFill>
              <a:schemeClr val="accent6">
                <a:lumMod val="75000"/>
              </a:schemeClr>
            </a:solidFill>
          </a:ln>
        </p:spPr>
        <p:txBody>
          <a:bodyPr wrap="square" rIns="27000" rtlCol="0">
            <a:spAutoFit/>
          </a:bodyPr>
          <a:lstStyle/>
          <a:p>
            <a:pPr algn="ctr"/>
            <a:endParaRPr lang="en-GB" sz="2100" dirty="0"/>
          </a:p>
          <a:p>
            <a:pPr>
              <a:tabLst>
                <a:tab pos="2018110" algn="ctr"/>
              </a:tabLst>
            </a:pPr>
            <a:r>
              <a:rPr lang="en-US" sz="2400" b="1" dirty="0"/>
              <a:t>A payroll system</a:t>
            </a:r>
          </a:p>
          <a:p>
            <a:pPr marL="342900" indent="-342900">
              <a:buClr>
                <a:srgbClr val="C00000"/>
              </a:buClr>
              <a:buFont typeface="Wingdings" panose="05000000000000000000" pitchFamily="2" charset="2"/>
              <a:buChar char="§"/>
              <a:tabLst>
                <a:tab pos="2018110" algn="ctr"/>
              </a:tabLst>
            </a:pPr>
            <a:r>
              <a:rPr lang="en-US" sz="2400" dirty="0"/>
              <a:t>A factory will often have a system that will register the time employees arrive at work, as well as the time they leave. This will allow the amount of hours an employee has worked to be </a:t>
            </a:r>
            <a:r>
              <a:rPr lang="en-US" sz="2400" dirty="0" smtClean="0"/>
              <a:t>calculated.</a:t>
            </a:r>
          </a:p>
          <a:p>
            <a:pPr marL="342900" indent="-342900">
              <a:buClr>
                <a:srgbClr val="C00000"/>
              </a:buClr>
              <a:buFont typeface="Wingdings" panose="05000000000000000000" pitchFamily="2" charset="2"/>
              <a:buChar char="§"/>
              <a:tabLst>
                <a:tab pos="2018110" algn="ctr"/>
              </a:tabLst>
            </a:pPr>
            <a:r>
              <a:rPr lang="en-US" sz="2400" dirty="0" smtClean="0"/>
              <a:t>Data </a:t>
            </a:r>
            <a:r>
              <a:rPr lang="en-US" sz="2400" dirty="0"/>
              <a:t>about each employee’s working hours can be stored in batches until the employees need to receive their pay. The data can then be processed to calculate the pay due for each employee and a </a:t>
            </a:r>
            <a:r>
              <a:rPr lang="en-US" sz="2400" dirty="0" smtClean="0"/>
              <a:t>pay-slip </a:t>
            </a:r>
            <a:r>
              <a:rPr lang="en-US" sz="2400" dirty="0"/>
              <a:t>can be output to show </a:t>
            </a:r>
            <a:r>
              <a:rPr lang="en-US" sz="2400" dirty="0" smtClean="0"/>
              <a:t>this.</a:t>
            </a:r>
          </a:p>
          <a:p>
            <a:pPr marL="342900" indent="-342900">
              <a:buClr>
                <a:srgbClr val="C00000"/>
              </a:buClr>
              <a:buFont typeface="Wingdings" panose="05000000000000000000" pitchFamily="2" charset="2"/>
              <a:buChar char="§"/>
              <a:tabLst>
                <a:tab pos="2018110" algn="ctr"/>
              </a:tabLst>
            </a:pPr>
            <a:r>
              <a:rPr lang="en-US" sz="2400" dirty="0" smtClean="0"/>
              <a:t>It </a:t>
            </a:r>
            <a:r>
              <a:rPr lang="en-US" sz="2400" dirty="0"/>
              <a:t>is not </a:t>
            </a:r>
            <a:r>
              <a:rPr lang="en-US" sz="2400" dirty="0" smtClean="0"/>
              <a:t>necessary </a:t>
            </a:r>
            <a:r>
              <a:rPr lang="en-US" sz="2400" dirty="0"/>
              <a:t>to have an employee’s pay calculated </a:t>
            </a:r>
            <a:r>
              <a:rPr lang="en-US" sz="2400" dirty="0" smtClean="0"/>
              <a:t>until </a:t>
            </a:r>
            <a:r>
              <a:rPr lang="en-US" sz="2400" dirty="0"/>
              <a:t>they are due to be paid, so the processing </a:t>
            </a:r>
            <a:r>
              <a:rPr lang="en-US" sz="2400" dirty="0" smtClean="0"/>
              <a:t>to </a:t>
            </a:r>
            <a:r>
              <a:rPr lang="en-US" sz="2400" dirty="0"/>
              <a:t>do this can be run when the factory isn’t in </a:t>
            </a:r>
            <a:r>
              <a:rPr lang="en-US" sz="2400" dirty="0" smtClean="0"/>
              <a:t>operation</a:t>
            </a:r>
            <a:r>
              <a:rPr lang="en-US" sz="2400" dirty="0"/>
              <a:t>, </a:t>
            </a:r>
            <a:r>
              <a:rPr lang="en-US" sz="2400" dirty="0" smtClean="0"/>
              <a:t>e.g. </a:t>
            </a:r>
            <a:r>
              <a:rPr lang="en-US" sz="2400" dirty="0"/>
              <a:t>late at night. This will free </a:t>
            </a:r>
            <a:r>
              <a:rPr lang="en-US" sz="2400" dirty="0" smtClean="0"/>
              <a:t>up the </a:t>
            </a:r>
            <a:r>
              <a:rPr lang="en-US" sz="2400" dirty="0"/>
              <a:t>processing power of the system to perform </a:t>
            </a:r>
            <a:r>
              <a:rPr lang="en-US" sz="2400" dirty="0" smtClean="0"/>
              <a:t>other tasks </a:t>
            </a:r>
            <a:r>
              <a:rPr lang="en-US" sz="2400" dirty="0"/>
              <a:t>during the day</a:t>
            </a:r>
            <a:r>
              <a:rPr lang="en-US" sz="2400" dirty="0" smtClean="0"/>
              <a:t>.</a:t>
            </a:r>
            <a:endParaRPr lang="en-GB" sz="2400" dirty="0" smtClean="0"/>
          </a:p>
        </p:txBody>
      </p:sp>
    </p:spTree>
    <p:extLst>
      <p:ext uri="{BB962C8B-B14F-4D97-AF65-F5344CB8AC3E}">
        <p14:creationId xmlns:p14="http://schemas.microsoft.com/office/powerpoint/2010/main" val="529976442"/>
      </p:ext>
    </p:extLst>
  </p:cSld>
  <p:clrMapOvr>
    <a:masterClrMapping/>
  </p:clrMapOvr>
  <p:transition advClick="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 Same Side Corner Rectangle 7">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99</a:t>
            </a:r>
            <a:endParaRPr lang="en-GB" sz="1130" b="1" dirty="0">
              <a:latin typeface="Arial" panose="020B0604020202020204" pitchFamily="34" charset="0"/>
              <a:cs typeface="Arial" panose="020B0604020202020204" pitchFamily="34" charset="0"/>
            </a:endParaRPr>
          </a:p>
        </p:txBody>
      </p:sp>
      <p:sp>
        <p:nvSpPr>
          <p:cNvPr id="7" name="Title 1"/>
          <p:cNvSpPr>
            <a:spLocks noGrp="1"/>
          </p:cNvSpPr>
          <p:nvPr>
            <p:ph type="title"/>
          </p:nvPr>
        </p:nvSpPr>
        <p:spPr>
          <a:xfrm>
            <a:off x="107504" y="44624"/>
            <a:ext cx="7704856" cy="625434"/>
          </a:xfrm>
        </p:spPr>
        <p:txBody>
          <a:bodyPr>
            <a:noAutofit/>
          </a:bodyPr>
          <a:lstStyle/>
          <a:p>
            <a:r>
              <a:rPr lang="en-IE" sz="4000" dirty="0" smtClean="0"/>
              <a:t>7.3 – Data Processing Systems</a:t>
            </a:r>
            <a:endParaRPr lang="en-GB" sz="4000" b="1" dirty="0" smtClean="0"/>
          </a:p>
        </p:txBody>
      </p:sp>
      <p:sp>
        <p:nvSpPr>
          <p:cNvPr id="5" name="Rectangle 4"/>
          <p:cNvSpPr/>
          <p:nvPr/>
        </p:nvSpPr>
        <p:spPr>
          <a:xfrm>
            <a:off x="179512" y="1124744"/>
            <a:ext cx="8784976" cy="960263"/>
          </a:xfrm>
          <a:prstGeom prst="rect">
            <a:avLst/>
          </a:prstGeom>
        </p:spPr>
        <p:txBody>
          <a:bodyPr wrap="square">
            <a:spAutoFit/>
          </a:bodyPr>
          <a:lstStyle/>
          <a:p>
            <a:pPr>
              <a:buClr>
                <a:schemeClr val="tx2"/>
              </a:buClr>
            </a:pPr>
            <a:r>
              <a:rPr lang="en-US" sz="1880" b="1" dirty="0" smtClean="0">
                <a:solidFill>
                  <a:srgbClr val="B21212"/>
                </a:solidFill>
              </a:rPr>
              <a:t>Data </a:t>
            </a:r>
            <a:r>
              <a:rPr lang="en-US" sz="1880" b="1" dirty="0">
                <a:solidFill>
                  <a:srgbClr val="B21212"/>
                </a:solidFill>
              </a:rPr>
              <a:t>processing systems</a:t>
            </a:r>
          </a:p>
          <a:p>
            <a:pPr marL="355600" indent="-355600">
              <a:buClr>
                <a:schemeClr val="tx2"/>
              </a:buClr>
              <a:buFont typeface="Wingdings 3" panose="05040102010807070707" pitchFamily="18" charset="2"/>
              <a:buChar char=""/>
            </a:pPr>
            <a:r>
              <a:rPr lang="en-US" sz="1880" dirty="0" smtClean="0"/>
              <a:t>An online processing system is sometimes known as a interactive processing system. </a:t>
            </a:r>
            <a:endParaRPr lang="en-US" sz="1880" dirty="0"/>
          </a:p>
        </p:txBody>
      </p:sp>
      <p:sp>
        <p:nvSpPr>
          <p:cNvPr id="9" name="Rectangle 8"/>
          <p:cNvSpPr/>
          <p:nvPr/>
        </p:nvSpPr>
        <p:spPr>
          <a:xfrm>
            <a:off x="179513" y="2167696"/>
            <a:ext cx="8784976" cy="1477328"/>
          </a:xfrm>
          <a:prstGeom prst="rect">
            <a:avLst/>
          </a:prstGeom>
          <a:solidFill>
            <a:srgbClr val="F5FC9A"/>
          </a:solidFill>
          <a:ln w="57150">
            <a:solidFill>
              <a:srgbClr val="002060"/>
            </a:solidFill>
          </a:ln>
        </p:spPr>
        <p:txBody>
          <a:bodyPr wrap="square">
            <a:spAutoFit/>
          </a:bodyPr>
          <a:lstStyle/>
          <a:p>
            <a:pPr>
              <a:tabLst>
                <a:tab pos="1815704" algn="l"/>
              </a:tabLst>
            </a:pPr>
            <a:r>
              <a:rPr lang="en-US" b="1" dirty="0" smtClean="0">
                <a:solidFill>
                  <a:srgbClr val="C00000"/>
                </a:solidFill>
                <a:latin typeface="Arial" panose="020B0604020202020204" pitchFamily="34" charset="0"/>
                <a:cs typeface="Arial" panose="020B0604020202020204" pitchFamily="34" charset="0"/>
              </a:rPr>
              <a:t>Remember</a:t>
            </a:r>
          </a:p>
          <a:p>
            <a:pPr marL="214313" indent="-214313">
              <a:buClr>
                <a:srgbClr val="C00000"/>
              </a:buClr>
              <a:buFont typeface="Wingdings" panose="05000000000000000000" pitchFamily="2" charset="2"/>
              <a:buChar char="§"/>
            </a:pPr>
            <a:r>
              <a:rPr lang="en-US" dirty="0" smtClean="0"/>
              <a:t>An </a:t>
            </a:r>
            <a:r>
              <a:rPr lang="en-US" dirty="0"/>
              <a:t>online processing system is a type of processing system </a:t>
            </a:r>
            <a:r>
              <a:rPr lang="en-US" dirty="0" smtClean="0"/>
              <a:t>mat </a:t>
            </a:r>
            <a:r>
              <a:rPr lang="en-US" dirty="0"/>
              <a:t>deals with data in </a:t>
            </a:r>
            <a:r>
              <a:rPr lang="en-US" b="1" dirty="0">
                <a:solidFill>
                  <a:srgbClr val="B21212"/>
                </a:solidFill>
              </a:rPr>
              <a:t>transactions</a:t>
            </a:r>
            <a:r>
              <a:rPr lang="en-US" dirty="0"/>
              <a:t>. A certain amount of data is input as </a:t>
            </a:r>
            <a:r>
              <a:rPr lang="en-US" dirty="0" smtClean="0"/>
              <a:t>a </a:t>
            </a:r>
            <a:r>
              <a:rPr lang="en-US" dirty="0"/>
              <a:t>transaction</a:t>
            </a:r>
            <a:r>
              <a:rPr lang="en-US" dirty="0" smtClean="0"/>
              <a:t>. </a:t>
            </a:r>
            <a:r>
              <a:rPr lang="en-US" dirty="0"/>
              <a:t>This amount of data is usually small. Once the data for the transaction is </a:t>
            </a:r>
            <a:r>
              <a:rPr lang="en-US" dirty="0" smtClean="0"/>
              <a:t>collected, it </a:t>
            </a:r>
            <a:r>
              <a:rPr lang="en-US" dirty="0"/>
              <a:t>is processed and the next transaction can occur.</a:t>
            </a:r>
            <a:endParaRPr lang="en-GB" u="sng" dirty="0">
              <a:solidFill>
                <a:srgbClr val="FF0000"/>
              </a:solidFill>
              <a:latin typeface="Arial" panose="020B0604020202020204" pitchFamily="34" charset="0"/>
              <a:cs typeface="Arial" panose="020B0604020202020204" pitchFamily="34" charset="0"/>
            </a:endParaRPr>
          </a:p>
        </p:txBody>
      </p:sp>
      <p:sp>
        <p:nvSpPr>
          <p:cNvPr id="10" name="Oval 9"/>
          <p:cNvSpPr/>
          <p:nvPr/>
        </p:nvSpPr>
        <p:spPr>
          <a:xfrm rot="3933655">
            <a:off x="8786181" y="2033538"/>
            <a:ext cx="394069" cy="394069"/>
          </a:xfrm>
          <a:prstGeom prst="ellipse">
            <a:avLst/>
          </a:prstGeom>
          <a:solidFill>
            <a:srgbClr val="F5FC9A"/>
          </a:solidFill>
          <a:ln>
            <a:solidFill>
              <a:srgbClr val="F5FC9A"/>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3200" b="1" dirty="0">
                <a:solidFill>
                  <a:srgbClr val="C00000"/>
                </a:solidFill>
                <a:sym typeface="Wingdings" panose="05000000000000000000" pitchFamily="2" charset="2"/>
              </a:rPr>
              <a:t></a:t>
            </a:r>
            <a:endParaRPr lang="en-GB" b="1" dirty="0">
              <a:solidFill>
                <a:srgbClr val="C00000"/>
              </a:solidFill>
            </a:endParaRPr>
          </a:p>
        </p:txBody>
      </p:sp>
      <p:sp>
        <p:nvSpPr>
          <p:cNvPr id="11" name="TextBox 10"/>
          <p:cNvSpPr txBox="1"/>
          <p:nvPr/>
        </p:nvSpPr>
        <p:spPr>
          <a:xfrm>
            <a:off x="179512" y="3732857"/>
            <a:ext cx="1440038" cy="369332"/>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accent6">
              <a:lumMod val="75000"/>
            </a:schemeClr>
          </a:solidFill>
        </p:spPr>
        <p:txBody>
          <a:bodyPr wrap="square" rtlCol="0">
            <a:spAutoFit/>
          </a:bodyPr>
          <a:lstStyle/>
          <a:p>
            <a:r>
              <a:rPr lang="en-GB" b="1" dirty="0" smtClean="0">
                <a:solidFill>
                  <a:schemeClr val="bg1"/>
                </a:solidFill>
              </a:rPr>
              <a:t>Example</a:t>
            </a:r>
            <a:endParaRPr lang="en-GB" b="1" dirty="0">
              <a:solidFill>
                <a:schemeClr val="bg1"/>
              </a:solidFill>
            </a:endParaRPr>
          </a:p>
        </p:txBody>
      </p:sp>
      <p:sp>
        <p:nvSpPr>
          <p:cNvPr id="12" name="TextBox 11"/>
          <p:cNvSpPr txBox="1"/>
          <p:nvPr/>
        </p:nvSpPr>
        <p:spPr>
          <a:xfrm>
            <a:off x="179512" y="3727713"/>
            <a:ext cx="8784976" cy="2908489"/>
          </a:xfrm>
          <a:prstGeom prst="rect">
            <a:avLst/>
          </a:prstGeom>
          <a:noFill/>
          <a:ln w="38100">
            <a:solidFill>
              <a:schemeClr val="accent6">
                <a:lumMod val="75000"/>
              </a:schemeClr>
            </a:solidFill>
          </a:ln>
        </p:spPr>
        <p:txBody>
          <a:bodyPr wrap="square" rIns="27000" rtlCol="0">
            <a:spAutoFit/>
          </a:bodyPr>
          <a:lstStyle/>
          <a:p>
            <a:pPr algn="ctr"/>
            <a:endParaRPr lang="en-GB" sz="2100" dirty="0"/>
          </a:p>
          <a:p>
            <a:pPr>
              <a:tabLst>
                <a:tab pos="2018110" algn="ctr"/>
              </a:tabLst>
            </a:pPr>
            <a:r>
              <a:rPr lang="en-US" b="1" dirty="0"/>
              <a:t>Online booking system</a:t>
            </a:r>
          </a:p>
          <a:p>
            <a:pPr>
              <a:tabLst>
                <a:tab pos="2018110" algn="ctr"/>
              </a:tabLst>
            </a:pPr>
            <a:r>
              <a:rPr lang="en-US" dirty="0" smtClean="0"/>
              <a:t>An </a:t>
            </a:r>
            <a:r>
              <a:rPr lang="en-US" dirty="0"/>
              <a:t>online booking system, </a:t>
            </a:r>
            <a:r>
              <a:rPr lang="en-US" dirty="0" smtClean="0"/>
              <a:t>e.g. </a:t>
            </a:r>
            <a:r>
              <a:rPr lang="en-US" dirty="0"/>
              <a:t>an </a:t>
            </a:r>
            <a:r>
              <a:rPr lang="en-US" dirty="0" smtClean="0"/>
              <a:t>airplane </a:t>
            </a:r>
            <a:r>
              <a:rPr lang="en-US" dirty="0"/>
              <a:t>ticket booking system, will process data</a:t>
            </a:r>
          </a:p>
          <a:p>
            <a:pPr>
              <a:tabLst>
                <a:tab pos="2018110" algn="ctr"/>
              </a:tabLst>
            </a:pPr>
            <a:r>
              <a:rPr lang="en-US" dirty="0" smtClean="0"/>
              <a:t>transactions</a:t>
            </a:r>
            <a:r>
              <a:rPr lang="en-US" dirty="0"/>
              <a:t>. All the data about the customer, </a:t>
            </a:r>
            <a:r>
              <a:rPr lang="en-US" dirty="0" smtClean="0"/>
              <a:t>flight </a:t>
            </a:r>
            <a:r>
              <a:rPr lang="en-US" dirty="0"/>
              <a:t>and seat number will be collected in </a:t>
            </a:r>
            <a:r>
              <a:rPr lang="en-US" dirty="0" smtClean="0"/>
              <a:t>the transaction</a:t>
            </a:r>
            <a:r>
              <a:rPr lang="en-US" dirty="0"/>
              <a:t>. This will then be processed and a </a:t>
            </a:r>
            <a:r>
              <a:rPr lang="en-US" dirty="0" smtClean="0"/>
              <a:t>ticket </a:t>
            </a:r>
            <a:r>
              <a:rPr lang="en-US" dirty="0"/>
              <a:t>can be provided as an output. As </a:t>
            </a:r>
            <a:r>
              <a:rPr lang="en-US" dirty="0" smtClean="0"/>
              <a:t>each</a:t>
            </a:r>
            <a:r>
              <a:rPr lang="en-GB" dirty="0"/>
              <a:t> </a:t>
            </a:r>
            <a:r>
              <a:rPr lang="en-US" dirty="0"/>
              <a:t>transaction is processed in turn, this avoids a seat on the </a:t>
            </a:r>
            <a:r>
              <a:rPr lang="en-US" dirty="0" smtClean="0"/>
              <a:t>airplane </a:t>
            </a:r>
            <a:r>
              <a:rPr lang="en-US" dirty="0"/>
              <a:t>being double-booked. Once a seat has been allocated to a transaction, until that transaction is completed that seat cannot be booked by anyone else. This is because their transaction will not be processed until the previous one is completed. The same would occur with a concert ticket booking system.</a:t>
            </a:r>
            <a:endParaRPr lang="en-GB" dirty="0" smtClean="0"/>
          </a:p>
        </p:txBody>
      </p:sp>
    </p:spTree>
    <p:extLst>
      <p:ext uri="{BB962C8B-B14F-4D97-AF65-F5344CB8AC3E}">
        <p14:creationId xmlns:p14="http://schemas.microsoft.com/office/powerpoint/2010/main" val="3788279208"/>
      </p:ext>
    </p:extLst>
  </p:cSld>
  <p:clrMapOvr>
    <a:masterClrMapping/>
  </p:clrMapOvr>
  <p:transition advClick="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 Same Side Corner Rectangle 7">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99</a:t>
            </a:r>
            <a:endParaRPr lang="en-GB" sz="1130" b="1" dirty="0">
              <a:latin typeface="Arial" panose="020B0604020202020204" pitchFamily="34" charset="0"/>
              <a:cs typeface="Arial" panose="020B0604020202020204" pitchFamily="34" charset="0"/>
            </a:endParaRPr>
          </a:p>
        </p:txBody>
      </p:sp>
      <p:sp>
        <p:nvSpPr>
          <p:cNvPr id="7" name="Title 1"/>
          <p:cNvSpPr>
            <a:spLocks noGrp="1"/>
          </p:cNvSpPr>
          <p:nvPr>
            <p:ph type="title"/>
          </p:nvPr>
        </p:nvSpPr>
        <p:spPr>
          <a:xfrm>
            <a:off x="35496" y="44624"/>
            <a:ext cx="7704856" cy="625434"/>
          </a:xfrm>
        </p:spPr>
        <p:txBody>
          <a:bodyPr>
            <a:noAutofit/>
          </a:bodyPr>
          <a:lstStyle/>
          <a:p>
            <a:r>
              <a:rPr lang="en-IE" sz="4000" dirty="0" smtClean="0"/>
              <a:t>7.3 – Data Processing Systems</a:t>
            </a:r>
            <a:endParaRPr lang="en-GB" sz="4000" b="1" dirty="0" smtClean="0"/>
          </a:p>
        </p:txBody>
      </p:sp>
      <p:sp>
        <p:nvSpPr>
          <p:cNvPr id="5" name="Rectangle 4"/>
          <p:cNvSpPr/>
          <p:nvPr/>
        </p:nvSpPr>
        <p:spPr>
          <a:xfrm>
            <a:off x="179512" y="1124744"/>
            <a:ext cx="8784976" cy="381643"/>
          </a:xfrm>
          <a:prstGeom prst="rect">
            <a:avLst/>
          </a:prstGeom>
        </p:spPr>
        <p:txBody>
          <a:bodyPr wrap="square">
            <a:spAutoFit/>
          </a:bodyPr>
          <a:lstStyle/>
          <a:p>
            <a:pPr>
              <a:buClr>
                <a:schemeClr val="tx2"/>
              </a:buClr>
            </a:pPr>
            <a:r>
              <a:rPr lang="en-US" sz="1880" b="1" dirty="0">
                <a:solidFill>
                  <a:srgbClr val="B21212"/>
                </a:solidFill>
              </a:rPr>
              <a:t>What is a real-time processing system</a:t>
            </a:r>
            <a:r>
              <a:rPr lang="en-US" sz="1880" b="1" dirty="0" smtClean="0">
                <a:solidFill>
                  <a:srgbClr val="B21212"/>
                </a:solidFill>
              </a:rPr>
              <a:t>?</a:t>
            </a:r>
          </a:p>
        </p:txBody>
      </p:sp>
      <p:sp>
        <p:nvSpPr>
          <p:cNvPr id="11" name="TextBox 10"/>
          <p:cNvSpPr txBox="1"/>
          <p:nvPr/>
        </p:nvSpPr>
        <p:spPr>
          <a:xfrm>
            <a:off x="179512" y="3160707"/>
            <a:ext cx="1440038" cy="369332"/>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accent6">
              <a:lumMod val="75000"/>
            </a:schemeClr>
          </a:solidFill>
        </p:spPr>
        <p:txBody>
          <a:bodyPr wrap="square" rtlCol="0">
            <a:spAutoFit/>
          </a:bodyPr>
          <a:lstStyle/>
          <a:p>
            <a:r>
              <a:rPr lang="en-GB" b="1" dirty="0" smtClean="0">
                <a:solidFill>
                  <a:schemeClr val="bg1"/>
                </a:solidFill>
              </a:rPr>
              <a:t>Example</a:t>
            </a:r>
            <a:endParaRPr lang="en-GB" b="1" dirty="0">
              <a:solidFill>
                <a:schemeClr val="bg1"/>
              </a:solidFill>
            </a:endParaRPr>
          </a:p>
        </p:txBody>
      </p:sp>
      <p:sp>
        <p:nvSpPr>
          <p:cNvPr id="12" name="TextBox 11"/>
          <p:cNvSpPr txBox="1"/>
          <p:nvPr/>
        </p:nvSpPr>
        <p:spPr>
          <a:xfrm>
            <a:off x="179512" y="3160707"/>
            <a:ext cx="8784976" cy="3508653"/>
          </a:xfrm>
          <a:prstGeom prst="rect">
            <a:avLst/>
          </a:prstGeom>
          <a:noFill/>
          <a:ln w="38100">
            <a:solidFill>
              <a:schemeClr val="accent6">
                <a:lumMod val="75000"/>
              </a:schemeClr>
            </a:solidFill>
          </a:ln>
        </p:spPr>
        <p:txBody>
          <a:bodyPr wrap="square" rIns="27000" rtlCol="0">
            <a:spAutoFit/>
          </a:bodyPr>
          <a:lstStyle/>
          <a:p>
            <a:pPr algn="ctr"/>
            <a:endParaRPr lang="en-GB" sz="2400" dirty="0"/>
          </a:p>
          <a:p>
            <a:pPr>
              <a:tabLst>
                <a:tab pos="2018110" algn="ctr"/>
              </a:tabLst>
            </a:pPr>
            <a:r>
              <a:rPr lang="en-US" sz="2200" b="1" dirty="0" smtClean="0"/>
              <a:t>Air </a:t>
            </a:r>
            <a:r>
              <a:rPr lang="en-US" sz="2200" b="1" dirty="0"/>
              <a:t>traffic control</a:t>
            </a:r>
          </a:p>
          <a:p>
            <a:pPr>
              <a:tabLst>
                <a:tab pos="2018110" algn="ctr"/>
              </a:tabLst>
            </a:pPr>
            <a:r>
              <a:rPr lang="en-US" sz="2200" dirty="0"/>
              <a:t>An air traffic control system is a real-time processing system. Each piece of data that is input into the system, for example the location of all the planes currently in the air, is processed immediately so that their location can be known by everybody using the system. This is imperative as this data will need to be given back to each plane that is currently in flight to make sure no collisions occur. There cannot be any delay in the processing of this data as the result could be </a:t>
            </a:r>
            <a:r>
              <a:rPr lang="en-US" sz="2200" dirty="0" smtClean="0"/>
              <a:t>catastrophic.</a:t>
            </a:r>
            <a:endParaRPr lang="en-GB" sz="2200" dirty="0" smtClean="0"/>
          </a:p>
        </p:txBody>
      </p:sp>
      <p:sp>
        <p:nvSpPr>
          <p:cNvPr id="13" name="TextBox 12"/>
          <p:cNvSpPr txBox="1"/>
          <p:nvPr/>
        </p:nvSpPr>
        <p:spPr>
          <a:xfrm>
            <a:off x="179513" y="1532692"/>
            <a:ext cx="8738262" cy="1442703"/>
          </a:xfrm>
          <a:prstGeom prst="rect">
            <a:avLst/>
          </a:prstGeom>
          <a:solidFill>
            <a:srgbClr val="FF8B8B"/>
          </a:solidFill>
          <a:ln w="57150">
            <a:solidFill>
              <a:srgbClr val="B21212"/>
            </a:solidFill>
          </a:ln>
        </p:spPr>
        <p:txBody>
          <a:bodyPr wrap="square" rtlCol="0">
            <a:spAutoFit/>
          </a:bodyPr>
          <a:lstStyle/>
          <a:p>
            <a:pPr>
              <a:buClr>
                <a:schemeClr val="tx2">
                  <a:lumMod val="75000"/>
                </a:schemeClr>
              </a:buClr>
            </a:pPr>
            <a:endParaRPr lang="en-US" sz="100" dirty="0"/>
          </a:p>
          <a:p>
            <a:pPr>
              <a:buClr>
                <a:schemeClr val="tx2">
                  <a:lumMod val="75000"/>
                </a:schemeClr>
              </a:buClr>
            </a:pPr>
            <a:endParaRPr lang="en-US" sz="100" dirty="0"/>
          </a:p>
          <a:p>
            <a:pPr>
              <a:buClr>
                <a:schemeClr val="tx2">
                  <a:lumMod val="75000"/>
                </a:schemeClr>
              </a:buClr>
            </a:pPr>
            <a:endParaRPr lang="en-US" sz="100" dirty="0"/>
          </a:p>
          <a:p>
            <a:pPr>
              <a:buClr>
                <a:schemeClr val="tx2">
                  <a:lumMod val="75000"/>
                </a:schemeClr>
              </a:buClr>
            </a:pPr>
            <a:endParaRPr lang="en-US" sz="100" dirty="0"/>
          </a:p>
          <a:p>
            <a:pPr>
              <a:buClr>
                <a:schemeClr val="tx2">
                  <a:lumMod val="75000"/>
                </a:schemeClr>
              </a:buClr>
            </a:pPr>
            <a:endParaRPr lang="en-US" sz="100" dirty="0"/>
          </a:p>
          <a:p>
            <a:pPr>
              <a:buClr>
                <a:schemeClr val="tx2">
                  <a:lumMod val="75000"/>
                </a:schemeClr>
              </a:buClr>
            </a:pPr>
            <a:endParaRPr lang="en-US" sz="100" dirty="0"/>
          </a:p>
          <a:p>
            <a:pPr>
              <a:buClr>
                <a:schemeClr val="tx2">
                  <a:lumMod val="75000"/>
                </a:schemeClr>
              </a:buClr>
            </a:pPr>
            <a:endParaRPr lang="en-US" sz="100" dirty="0"/>
          </a:p>
          <a:p>
            <a:pPr>
              <a:buClr>
                <a:schemeClr val="tx2">
                  <a:lumMod val="75000"/>
                </a:schemeClr>
              </a:buClr>
            </a:pPr>
            <a:endParaRPr lang="en-US" sz="100" dirty="0"/>
          </a:p>
          <a:p>
            <a:pPr>
              <a:buClr>
                <a:schemeClr val="tx2">
                  <a:lumMod val="75000"/>
                </a:schemeClr>
              </a:buClr>
            </a:pPr>
            <a:endParaRPr lang="en-US" sz="100" dirty="0"/>
          </a:p>
          <a:p>
            <a:pPr>
              <a:buClr>
                <a:schemeClr val="tx2">
                  <a:lumMod val="75000"/>
                </a:schemeClr>
              </a:buClr>
            </a:pPr>
            <a:endParaRPr lang="en-US" sz="400" dirty="0"/>
          </a:p>
          <a:p>
            <a:pPr>
              <a:buClr>
                <a:schemeClr val="tx2">
                  <a:lumMod val="75000"/>
                </a:schemeClr>
              </a:buClr>
            </a:pPr>
            <a:endParaRPr lang="en-US" sz="100" dirty="0"/>
          </a:p>
          <a:p>
            <a:pPr>
              <a:buClr>
                <a:schemeClr val="tx2">
                  <a:lumMod val="75000"/>
                </a:schemeClr>
              </a:buClr>
            </a:pPr>
            <a:endParaRPr lang="en-US" sz="100" dirty="0"/>
          </a:p>
          <a:p>
            <a:pPr>
              <a:buClr>
                <a:schemeClr val="tx2">
                  <a:lumMod val="75000"/>
                </a:schemeClr>
              </a:buClr>
            </a:pPr>
            <a:endParaRPr lang="en-US" sz="100" dirty="0"/>
          </a:p>
          <a:p>
            <a:pPr>
              <a:buClr>
                <a:schemeClr val="tx2">
                  <a:lumMod val="75000"/>
                </a:schemeClr>
              </a:buClr>
            </a:pPr>
            <a:endParaRPr lang="en-US" sz="100" dirty="0"/>
          </a:p>
          <a:p>
            <a:pPr>
              <a:buClr>
                <a:schemeClr val="tx2">
                  <a:lumMod val="75000"/>
                </a:schemeClr>
              </a:buClr>
            </a:pPr>
            <a:endParaRPr lang="en-US" sz="100" dirty="0"/>
          </a:p>
          <a:p>
            <a:pPr>
              <a:buClr>
                <a:schemeClr val="tx2">
                  <a:lumMod val="75000"/>
                </a:schemeClr>
              </a:buClr>
            </a:pPr>
            <a:endParaRPr lang="en-US" sz="375" dirty="0"/>
          </a:p>
          <a:p>
            <a:pPr>
              <a:buClr>
                <a:schemeClr val="tx2">
                  <a:lumMod val="75000"/>
                </a:schemeClr>
              </a:buClr>
            </a:pPr>
            <a:r>
              <a:rPr lang="en-US" sz="2200" dirty="0"/>
              <a:t>A real-time processing system processes data as soon as it has been input. They are normally used when the immediacy of the data is vital</a:t>
            </a:r>
          </a:p>
        </p:txBody>
      </p:sp>
      <p:sp>
        <p:nvSpPr>
          <p:cNvPr id="14" name="Oval 13"/>
          <p:cNvSpPr/>
          <p:nvPr/>
        </p:nvSpPr>
        <p:spPr>
          <a:xfrm rot="2372960">
            <a:off x="8640040" y="1353595"/>
            <a:ext cx="416041" cy="416041"/>
          </a:xfrm>
          <a:prstGeom prst="ellipse">
            <a:avLst/>
          </a:prstGeom>
          <a:solidFill>
            <a:srgbClr val="FF8B8B"/>
          </a:solidFill>
          <a:ln>
            <a:solidFill>
              <a:srgbClr val="FF8B8B"/>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2000" b="1" dirty="0">
                <a:solidFill>
                  <a:schemeClr val="bg1"/>
                </a:solidFill>
                <a:sym typeface="Wingdings" panose="05000000000000000000" pitchFamily="2" charset="2"/>
              </a:rPr>
              <a:t>?</a:t>
            </a:r>
            <a:endParaRPr lang="en-GB" sz="2000" b="1" dirty="0">
              <a:solidFill>
                <a:schemeClr val="bg1"/>
              </a:solidFill>
            </a:endParaRPr>
          </a:p>
        </p:txBody>
      </p:sp>
      <p:sp>
        <p:nvSpPr>
          <p:cNvPr id="15" name="TextBox 14"/>
          <p:cNvSpPr txBox="1"/>
          <p:nvPr/>
        </p:nvSpPr>
        <p:spPr>
          <a:xfrm>
            <a:off x="179512" y="1515336"/>
            <a:ext cx="1134126" cy="369332"/>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tx2">
              <a:lumMod val="75000"/>
            </a:schemeClr>
          </a:solidFill>
        </p:spPr>
        <p:txBody>
          <a:bodyPr wrap="square" rtlCol="0">
            <a:spAutoFit/>
          </a:bodyPr>
          <a:lstStyle/>
          <a:p>
            <a:r>
              <a:rPr lang="en-GB" b="1" dirty="0" smtClean="0">
                <a:solidFill>
                  <a:schemeClr val="bg1"/>
                </a:solidFill>
              </a:rPr>
              <a:t>Tip</a:t>
            </a:r>
            <a:endParaRPr lang="en-GB" b="1" dirty="0">
              <a:solidFill>
                <a:schemeClr val="bg1"/>
              </a:solidFill>
            </a:endParaRPr>
          </a:p>
        </p:txBody>
      </p:sp>
    </p:spTree>
    <p:extLst>
      <p:ext uri="{BB962C8B-B14F-4D97-AF65-F5344CB8AC3E}">
        <p14:creationId xmlns:p14="http://schemas.microsoft.com/office/powerpoint/2010/main" val="2274057186"/>
      </p:ext>
    </p:extLst>
  </p:cSld>
  <p:clrMapOvr>
    <a:masterClrMapping/>
  </p:clrMapOvr>
  <p:transition advClick="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 Same Side Corner Rectangle 7">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99</a:t>
            </a:r>
            <a:endParaRPr lang="en-GB" sz="1130" b="1" dirty="0">
              <a:latin typeface="Arial" panose="020B0604020202020204" pitchFamily="34" charset="0"/>
              <a:cs typeface="Arial" panose="020B0604020202020204" pitchFamily="34" charset="0"/>
            </a:endParaRPr>
          </a:p>
        </p:txBody>
      </p:sp>
      <p:sp>
        <p:nvSpPr>
          <p:cNvPr id="7" name="Title 1"/>
          <p:cNvSpPr>
            <a:spLocks noGrp="1"/>
          </p:cNvSpPr>
          <p:nvPr>
            <p:ph type="title"/>
          </p:nvPr>
        </p:nvSpPr>
        <p:spPr>
          <a:xfrm>
            <a:off x="35496" y="44624"/>
            <a:ext cx="7704856" cy="625434"/>
          </a:xfrm>
        </p:spPr>
        <p:txBody>
          <a:bodyPr>
            <a:noAutofit/>
          </a:bodyPr>
          <a:lstStyle/>
          <a:p>
            <a:r>
              <a:rPr lang="en-IE" sz="4000" dirty="0" smtClean="0"/>
              <a:t>7.3 – Data Processing Systems</a:t>
            </a:r>
            <a:endParaRPr lang="en-GB" sz="4000" b="1" dirty="0" smtClean="0"/>
          </a:p>
        </p:txBody>
      </p:sp>
      <p:sp>
        <p:nvSpPr>
          <p:cNvPr id="5" name="Rectangle 4"/>
          <p:cNvSpPr/>
          <p:nvPr/>
        </p:nvSpPr>
        <p:spPr>
          <a:xfrm>
            <a:off x="179512" y="1124744"/>
            <a:ext cx="8784976" cy="381643"/>
          </a:xfrm>
          <a:prstGeom prst="rect">
            <a:avLst/>
          </a:prstGeom>
        </p:spPr>
        <p:txBody>
          <a:bodyPr wrap="square">
            <a:spAutoFit/>
          </a:bodyPr>
          <a:lstStyle/>
          <a:p>
            <a:pPr>
              <a:buClr>
                <a:schemeClr val="tx2"/>
              </a:buClr>
            </a:pPr>
            <a:r>
              <a:rPr lang="en-US" sz="1880" b="1" dirty="0">
                <a:solidFill>
                  <a:srgbClr val="B21212"/>
                </a:solidFill>
              </a:rPr>
              <a:t>What is a real-time processing system</a:t>
            </a:r>
            <a:r>
              <a:rPr lang="en-US" sz="1880" b="1" dirty="0" smtClean="0">
                <a:solidFill>
                  <a:srgbClr val="B21212"/>
                </a:solidFill>
              </a:rPr>
              <a:t>?</a:t>
            </a:r>
          </a:p>
        </p:txBody>
      </p:sp>
      <p:sp>
        <p:nvSpPr>
          <p:cNvPr id="11" name="TextBox 10"/>
          <p:cNvSpPr txBox="1"/>
          <p:nvPr/>
        </p:nvSpPr>
        <p:spPr>
          <a:xfrm>
            <a:off x="179512" y="1556792"/>
            <a:ext cx="1440038" cy="369332"/>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accent6">
              <a:lumMod val="75000"/>
            </a:schemeClr>
          </a:solidFill>
        </p:spPr>
        <p:txBody>
          <a:bodyPr wrap="square" rtlCol="0">
            <a:spAutoFit/>
          </a:bodyPr>
          <a:lstStyle/>
          <a:p>
            <a:r>
              <a:rPr lang="en-GB" b="1" dirty="0" smtClean="0">
                <a:solidFill>
                  <a:schemeClr val="bg1"/>
                </a:solidFill>
              </a:rPr>
              <a:t>Example</a:t>
            </a:r>
            <a:endParaRPr lang="en-GB" b="1" dirty="0">
              <a:solidFill>
                <a:schemeClr val="bg1"/>
              </a:solidFill>
            </a:endParaRPr>
          </a:p>
        </p:txBody>
      </p:sp>
      <p:sp>
        <p:nvSpPr>
          <p:cNvPr id="12" name="TextBox 11"/>
          <p:cNvSpPr txBox="1"/>
          <p:nvPr/>
        </p:nvSpPr>
        <p:spPr>
          <a:xfrm>
            <a:off x="179512" y="1556792"/>
            <a:ext cx="8784976" cy="2831544"/>
          </a:xfrm>
          <a:prstGeom prst="rect">
            <a:avLst/>
          </a:prstGeom>
          <a:noFill/>
          <a:ln w="38100">
            <a:solidFill>
              <a:schemeClr val="accent6">
                <a:lumMod val="75000"/>
              </a:schemeClr>
            </a:solidFill>
          </a:ln>
        </p:spPr>
        <p:txBody>
          <a:bodyPr wrap="square" rIns="27000" rtlCol="0">
            <a:spAutoFit/>
          </a:bodyPr>
          <a:lstStyle/>
          <a:p>
            <a:endParaRPr lang="en-US" sz="2400" dirty="0" smtClean="0"/>
          </a:p>
          <a:p>
            <a:r>
              <a:rPr lang="en-US" sz="2200" b="1" dirty="0" smtClean="0"/>
              <a:t>Computer </a:t>
            </a:r>
            <a:r>
              <a:rPr lang="en-US" sz="2200" b="1" dirty="0"/>
              <a:t>games</a:t>
            </a:r>
          </a:p>
          <a:p>
            <a:r>
              <a:rPr lang="en-US" sz="2200" dirty="0"/>
              <a:t>When playing computer games the input from the user needs to be processed immediately, so that it can take effect and the game can be controlled. Each time a user asks a game character to move forward by pressing a key or button, it needs to do this immediately. In order to do this, it needs to have a real-time processing system to process the data.</a:t>
            </a:r>
            <a:endParaRPr lang="en-GB" sz="2200" dirty="0" smtClean="0"/>
          </a:p>
        </p:txBody>
      </p:sp>
      <p:sp>
        <p:nvSpPr>
          <p:cNvPr id="10" name="Rectangle 9"/>
          <p:cNvSpPr/>
          <p:nvPr/>
        </p:nvSpPr>
        <p:spPr>
          <a:xfrm>
            <a:off x="179513" y="4473117"/>
            <a:ext cx="8776102" cy="1107996"/>
          </a:xfrm>
          <a:prstGeom prst="rect">
            <a:avLst/>
          </a:prstGeom>
          <a:solidFill>
            <a:schemeClr val="accent1">
              <a:lumMod val="20000"/>
              <a:lumOff val="80000"/>
            </a:schemeClr>
          </a:solidFill>
          <a:ln w="57150">
            <a:solidFill>
              <a:srgbClr val="002060"/>
            </a:solidFill>
          </a:ln>
        </p:spPr>
        <p:txBody>
          <a:bodyPr wrap="square">
            <a:spAutoFit/>
          </a:bodyPr>
          <a:lstStyle/>
          <a:p>
            <a:r>
              <a:rPr lang="en-US" sz="2200" b="1" dirty="0">
                <a:solidFill>
                  <a:srgbClr val="C00000"/>
                </a:solidFill>
              </a:rPr>
              <a:t>Discussion Point</a:t>
            </a:r>
          </a:p>
          <a:p>
            <a:r>
              <a:rPr lang="en-US" sz="2200" dirty="0"/>
              <a:t>Why would we not make every processing system a </a:t>
            </a:r>
            <a:r>
              <a:rPr lang="en-US" sz="2200" dirty="0" err="1"/>
              <a:t>realtime</a:t>
            </a:r>
            <a:r>
              <a:rPr lang="en-US" sz="2200" dirty="0"/>
              <a:t> system? What would be the impact if we did?</a:t>
            </a:r>
            <a:endParaRPr lang="en-GB" sz="2200" u="sng" dirty="0">
              <a:solidFill>
                <a:srgbClr val="FF0000"/>
              </a:solidFill>
              <a:latin typeface="Arial" panose="020B0604020202020204" pitchFamily="34" charset="0"/>
              <a:cs typeface="Arial" panose="020B0604020202020204" pitchFamily="34" charset="0"/>
            </a:endParaRPr>
          </a:p>
        </p:txBody>
      </p:sp>
      <p:sp>
        <p:nvSpPr>
          <p:cNvPr id="16" name="Oval 15"/>
          <p:cNvSpPr/>
          <p:nvPr/>
        </p:nvSpPr>
        <p:spPr>
          <a:xfrm rot="1078849">
            <a:off x="8726066" y="4346470"/>
            <a:ext cx="405810" cy="379306"/>
          </a:xfrm>
          <a:prstGeom prst="ellipse">
            <a:avLst/>
          </a:prstGeom>
          <a:solidFill>
            <a:srgbClr val="FFCCCC"/>
          </a:solidFill>
          <a:ln w="571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a:solidFill>
                  <a:srgbClr val="002060"/>
                </a:solidFill>
                <a:latin typeface="Arial" panose="020B0604020202020204" pitchFamily="34" charset="0"/>
                <a:cs typeface="Arial" panose="020B0604020202020204" pitchFamily="34" charset="0"/>
              </a:rPr>
              <a:t>!</a:t>
            </a:r>
            <a:endParaRPr lang="en-GB" sz="1950" b="1" dirty="0">
              <a:solidFill>
                <a:srgbClr val="002060"/>
              </a:solidFill>
              <a:latin typeface="Arial" panose="020B0604020202020204" pitchFamily="34" charset="0"/>
              <a:cs typeface="Arial" panose="020B0604020202020204" pitchFamily="34" charset="0"/>
            </a:endParaRPr>
          </a:p>
        </p:txBody>
      </p:sp>
      <p:sp>
        <p:nvSpPr>
          <p:cNvPr id="3" name="Rectangle 2"/>
          <p:cNvSpPr/>
          <p:nvPr/>
        </p:nvSpPr>
        <p:spPr>
          <a:xfrm>
            <a:off x="179513" y="5661248"/>
            <a:ext cx="8776102" cy="1015663"/>
          </a:xfrm>
          <a:prstGeom prst="rect">
            <a:avLst/>
          </a:prstGeom>
        </p:spPr>
        <p:txBody>
          <a:bodyPr wrap="square">
            <a:spAutoFit/>
          </a:bodyPr>
          <a:lstStyle/>
          <a:p>
            <a:pPr marL="285750" indent="-285750">
              <a:buClr>
                <a:srgbClr val="C00000"/>
              </a:buClr>
              <a:buFont typeface="Wingdings 3" panose="05040102010807070707" pitchFamily="18" charset="2"/>
              <a:buChar char=""/>
            </a:pPr>
            <a:r>
              <a:rPr lang="en-US" sz="2000" dirty="0"/>
              <a:t>For data to be processed it is often stored first. This can be for long periods of time or momentarily. There are two main file types that are used to store data, master files and transaction files.</a:t>
            </a:r>
            <a:endParaRPr lang="en-GB" sz="2000" dirty="0"/>
          </a:p>
        </p:txBody>
      </p:sp>
    </p:spTree>
    <p:extLst>
      <p:ext uri="{BB962C8B-B14F-4D97-AF65-F5344CB8AC3E}">
        <p14:creationId xmlns:p14="http://schemas.microsoft.com/office/powerpoint/2010/main" val="3220113013"/>
      </p:ext>
    </p:extLst>
  </p:cSld>
  <p:clrMapOvr>
    <a:masterClrMapping/>
  </p:clrMapOvr>
  <p:transition advClick="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 Same Side Corner Rectangle 7">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100</a:t>
            </a:r>
            <a:endParaRPr lang="en-GB" sz="1130" b="1" dirty="0">
              <a:latin typeface="Arial" panose="020B0604020202020204" pitchFamily="34" charset="0"/>
              <a:cs typeface="Arial" panose="020B0604020202020204" pitchFamily="34" charset="0"/>
            </a:endParaRPr>
          </a:p>
        </p:txBody>
      </p:sp>
      <p:sp>
        <p:nvSpPr>
          <p:cNvPr id="7" name="Title 1"/>
          <p:cNvSpPr>
            <a:spLocks noGrp="1"/>
          </p:cNvSpPr>
          <p:nvPr>
            <p:ph type="title"/>
          </p:nvPr>
        </p:nvSpPr>
        <p:spPr>
          <a:xfrm>
            <a:off x="35496" y="44624"/>
            <a:ext cx="7704856" cy="625434"/>
          </a:xfrm>
        </p:spPr>
        <p:txBody>
          <a:bodyPr>
            <a:noAutofit/>
          </a:bodyPr>
          <a:lstStyle/>
          <a:p>
            <a:r>
              <a:rPr lang="en-IE" sz="4000" dirty="0" smtClean="0"/>
              <a:t>7.3 – Data Processing Systems</a:t>
            </a:r>
            <a:endParaRPr lang="en-GB" sz="4000" b="1" dirty="0" smtClean="0"/>
          </a:p>
        </p:txBody>
      </p:sp>
      <p:sp>
        <p:nvSpPr>
          <p:cNvPr id="5" name="Rectangle 4"/>
          <p:cNvSpPr/>
          <p:nvPr/>
        </p:nvSpPr>
        <p:spPr>
          <a:xfrm>
            <a:off x="179512" y="1124744"/>
            <a:ext cx="8784976" cy="5690789"/>
          </a:xfrm>
          <a:prstGeom prst="rect">
            <a:avLst/>
          </a:prstGeom>
        </p:spPr>
        <p:txBody>
          <a:bodyPr wrap="square">
            <a:spAutoFit/>
          </a:bodyPr>
          <a:lstStyle/>
          <a:p>
            <a:pPr>
              <a:buClr>
                <a:schemeClr val="tx2"/>
              </a:buClr>
            </a:pPr>
            <a:r>
              <a:rPr lang="en-US" sz="1880" b="1" dirty="0" smtClean="0">
                <a:solidFill>
                  <a:srgbClr val="B21212"/>
                </a:solidFill>
              </a:rPr>
              <a:t>Master Files</a:t>
            </a:r>
          </a:p>
          <a:p>
            <a:pPr marL="285750" indent="-285750">
              <a:buClr>
                <a:srgbClr val="C00000"/>
              </a:buClr>
              <a:buFont typeface="Wingdings 3" panose="05040102010807070707" pitchFamily="18" charset="2"/>
              <a:buChar char=""/>
            </a:pPr>
            <a:r>
              <a:rPr lang="en-US" sz="2000" dirty="0"/>
              <a:t>A master file is normally a collection of </a:t>
            </a:r>
            <a:r>
              <a:rPr lang="en-US" sz="2000" b="1" dirty="0">
                <a:solidFill>
                  <a:srgbClr val="B21212"/>
                </a:solidFill>
              </a:rPr>
              <a:t>fields</a:t>
            </a:r>
            <a:r>
              <a:rPr lang="en-US" sz="2000" dirty="0">
                <a:solidFill>
                  <a:srgbClr val="B21212"/>
                </a:solidFill>
              </a:rPr>
              <a:t> </a:t>
            </a:r>
            <a:r>
              <a:rPr lang="en-US" sz="2000" dirty="0"/>
              <a:t>about a main element of a data system, for example a customer or an employee</a:t>
            </a:r>
            <a:r>
              <a:rPr lang="en-US" sz="2000" dirty="0" smtClean="0"/>
              <a:t>.</a:t>
            </a:r>
          </a:p>
          <a:p>
            <a:pPr marL="285750" indent="-285750">
              <a:buClr>
                <a:srgbClr val="C00000"/>
              </a:buClr>
              <a:buFont typeface="Wingdings 3" panose="05040102010807070707" pitchFamily="18" charset="2"/>
              <a:buChar char=""/>
            </a:pPr>
            <a:r>
              <a:rPr lang="en-US" sz="2000" dirty="0" smtClean="0"/>
              <a:t/>
            </a:r>
            <a:br>
              <a:rPr lang="en-US" sz="2000" dirty="0" smtClean="0"/>
            </a:br>
            <a:endParaRPr lang="en-US" sz="500" dirty="0"/>
          </a:p>
          <a:p>
            <a:pPr marL="285750" indent="-285750">
              <a:buClr>
                <a:srgbClr val="C00000"/>
              </a:buClr>
              <a:buFont typeface="Wingdings 3" panose="05040102010807070707" pitchFamily="18" charset="2"/>
              <a:buChar char=""/>
            </a:pPr>
            <a:endParaRPr lang="en-US" sz="2000" dirty="0" smtClean="0"/>
          </a:p>
          <a:p>
            <a:pPr marL="285750" indent="-285750">
              <a:buClr>
                <a:srgbClr val="C00000"/>
              </a:buClr>
              <a:buFont typeface="Wingdings 3" panose="05040102010807070707" pitchFamily="18" charset="2"/>
              <a:buChar char=""/>
            </a:pPr>
            <a:endParaRPr lang="en-US" sz="2000" dirty="0"/>
          </a:p>
          <a:p>
            <a:pPr marL="285750" indent="-285750">
              <a:buClr>
                <a:srgbClr val="C00000"/>
              </a:buClr>
              <a:buFont typeface="Wingdings 3" panose="05040102010807070707" pitchFamily="18" charset="2"/>
              <a:buChar char=""/>
            </a:pPr>
            <a:endParaRPr lang="en-US" sz="2000" dirty="0"/>
          </a:p>
          <a:p>
            <a:pPr marL="285750" indent="-285750">
              <a:buClr>
                <a:srgbClr val="C00000"/>
              </a:buClr>
              <a:buFont typeface="Wingdings 3" panose="05040102010807070707" pitchFamily="18" charset="2"/>
              <a:buChar char=""/>
            </a:pPr>
            <a:endParaRPr lang="en-US" sz="2000" dirty="0"/>
          </a:p>
          <a:p>
            <a:pPr marL="285750" indent="-285750">
              <a:buClr>
                <a:srgbClr val="C00000"/>
              </a:buClr>
              <a:buFont typeface="Wingdings 3" panose="05040102010807070707" pitchFamily="18" charset="2"/>
              <a:buChar char=""/>
            </a:pPr>
            <a:endParaRPr lang="en-US" sz="2000" dirty="0"/>
          </a:p>
          <a:p>
            <a:pPr marL="285750" indent="-285750">
              <a:buClr>
                <a:srgbClr val="C00000"/>
              </a:buClr>
              <a:buFont typeface="Wingdings 3" panose="05040102010807070707" pitchFamily="18" charset="2"/>
              <a:buChar char=""/>
            </a:pPr>
            <a:endParaRPr lang="en-US" sz="2000" dirty="0"/>
          </a:p>
          <a:p>
            <a:pPr marL="285750" indent="-285750">
              <a:buClr>
                <a:srgbClr val="C00000"/>
              </a:buClr>
              <a:buFont typeface="Wingdings 3" panose="05040102010807070707" pitchFamily="18" charset="2"/>
              <a:buChar char=""/>
            </a:pPr>
            <a:endParaRPr lang="en-US" sz="2000" dirty="0"/>
          </a:p>
          <a:p>
            <a:pPr marL="285750" indent="-285750">
              <a:buClr>
                <a:srgbClr val="C00000"/>
              </a:buClr>
              <a:buFont typeface="Wingdings 3" panose="05040102010807070707" pitchFamily="18" charset="2"/>
              <a:buChar char=""/>
            </a:pPr>
            <a:endParaRPr lang="en-US" sz="2000" dirty="0"/>
          </a:p>
          <a:p>
            <a:pPr marL="285750" indent="-285750">
              <a:buClr>
                <a:srgbClr val="C00000"/>
              </a:buClr>
              <a:buFont typeface="Wingdings 3" panose="05040102010807070707" pitchFamily="18" charset="2"/>
              <a:buChar char=""/>
            </a:pPr>
            <a:endParaRPr lang="en-US" sz="2000" dirty="0"/>
          </a:p>
          <a:p>
            <a:pPr marL="285750" indent="-285750">
              <a:buClr>
                <a:srgbClr val="C00000"/>
              </a:buClr>
              <a:buFont typeface="Wingdings 3" panose="05040102010807070707" pitchFamily="18" charset="2"/>
              <a:buChar char=""/>
            </a:pPr>
            <a:endParaRPr lang="en-US" sz="2000" dirty="0"/>
          </a:p>
          <a:p>
            <a:pPr marL="285750" indent="-285750">
              <a:buClr>
                <a:srgbClr val="C00000"/>
              </a:buClr>
              <a:buFont typeface="Wingdings 3" panose="05040102010807070707" pitchFamily="18" charset="2"/>
              <a:buChar char=""/>
            </a:pPr>
            <a:endParaRPr lang="en-US" sz="2000" dirty="0"/>
          </a:p>
          <a:p>
            <a:pPr marL="285750" indent="-285750">
              <a:buClr>
                <a:srgbClr val="C00000"/>
              </a:buClr>
              <a:buFont typeface="Wingdings 3" panose="05040102010807070707" pitchFamily="18" charset="2"/>
              <a:buChar char=""/>
            </a:pPr>
            <a:r>
              <a:rPr lang="en-US" sz="2000" dirty="0"/>
              <a:t>There will normally be a key field present in a master file, such as the employee number in the example above. The key field will be used to match transaction files to the correct master file</a:t>
            </a:r>
            <a:r>
              <a:rPr lang="en-US" sz="2000" dirty="0" smtClean="0"/>
              <a:t>.</a:t>
            </a:r>
            <a:endParaRPr lang="en-GB" sz="2000" dirty="0"/>
          </a:p>
        </p:txBody>
      </p:sp>
      <p:sp>
        <p:nvSpPr>
          <p:cNvPr id="11" name="TextBox 10"/>
          <p:cNvSpPr txBox="1"/>
          <p:nvPr/>
        </p:nvSpPr>
        <p:spPr>
          <a:xfrm>
            <a:off x="179512" y="3558495"/>
            <a:ext cx="3672408" cy="369332"/>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accent6">
              <a:lumMod val="75000"/>
            </a:schemeClr>
          </a:solidFill>
        </p:spPr>
        <p:txBody>
          <a:bodyPr wrap="square" rtlCol="0">
            <a:spAutoFit/>
          </a:bodyPr>
          <a:lstStyle/>
          <a:p>
            <a:r>
              <a:rPr lang="en-GB" b="1" dirty="0" smtClean="0">
                <a:solidFill>
                  <a:schemeClr val="bg1"/>
                </a:solidFill>
              </a:rPr>
              <a:t>Example of a Master File</a:t>
            </a:r>
            <a:endParaRPr lang="en-GB" b="1" dirty="0">
              <a:solidFill>
                <a:schemeClr val="bg1"/>
              </a:solidFill>
            </a:endParaRPr>
          </a:p>
        </p:txBody>
      </p:sp>
      <p:sp>
        <p:nvSpPr>
          <p:cNvPr id="12" name="TextBox 11"/>
          <p:cNvSpPr txBox="1"/>
          <p:nvPr/>
        </p:nvSpPr>
        <p:spPr>
          <a:xfrm>
            <a:off x="179512" y="3558495"/>
            <a:ext cx="8784976" cy="2246769"/>
          </a:xfrm>
          <a:prstGeom prst="rect">
            <a:avLst/>
          </a:prstGeom>
          <a:noFill/>
          <a:ln w="38100">
            <a:solidFill>
              <a:schemeClr val="accent6">
                <a:lumMod val="75000"/>
              </a:schemeClr>
            </a:solidFill>
          </a:ln>
        </p:spPr>
        <p:txBody>
          <a:bodyPr wrap="square" rIns="27000" rtlCol="0">
            <a:spAutoFit/>
          </a:bodyPr>
          <a:lstStyle/>
          <a:p>
            <a:endParaRPr lang="en-US" sz="2000" dirty="0" smtClean="0"/>
          </a:p>
          <a:p>
            <a:r>
              <a:rPr lang="en-US" sz="2000" dirty="0"/>
              <a:t>Employee number - 001 </a:t>
            </a:r>
            <a:r>
              <a:rPr lang="en-US" sz="2000" dirty="0" smtClean="0"/>
              <a:t/>
            </a:r>
            <a:br>
              <a:rPr lang="en-US" sz="2000" dirty="0" smtClean="0"/>
            </a:br>
            <a:r>
              <a:rPr lang="en-US" sz="2000" dirty="0" smtClean="0"/>
              <a:t>Forename </a:t>
            </a:r>
            <a:r>
              <a:rPr lang="en-US" sz="2000" dirty="0"/>
              <a:t>- Nancy </a:t>
            </a:r>
            <a:r>
              <a:rPr lang="en-US" sz="2000" dirty="0" smtClean="0"/>
              <a:t/>
            </a:r>
            <a:br>
              <a:rPr lang="en-US" sz="2000" dirty="0" smtClean="0"/>
            </a:br>
            <a:r>
              <a:rPr lang="en-US" sz="2000" dirty="0" smtClean="0"/>
              <a:t>Surname </a:t>
            </a:r>
            <a:r>
              <a:rPr lang="en-US" sz="2000" dirty="0"/>
              <a:t>- Richards </a:t>
            </a:r>
            <a:r>
              <a:rPr lang="en-US" sz="2000" dirty="0" smtClean="0"/>
              <a:t/>
            </a:r>
            <a:br>
              <a:rPr lang="en-US" sz="2000" dirty="0" smtClean="0"/>
            </a:br>
            <a:r>
              <a:rPr lang="en-US" sz="2000" dirty="0" smtClean="0"/>
              <a:t>Department </a:t>
            </a:r>
            <a:r>
              <a:rPr lang="en-US" sz="2000" dirty="0"/>
              <a:t>- Customer services </a:t>
            </a:r>
            <a:r>
              <a:rPr lang="en-IE" sz="2000" dirty="0" smtClean="0"/>
              <a:t/>
            </a:r>
            <a:br>
              <a:rPr lang="en-IE" sz="2000" dirty="0" smtClean="0"/>
            </a:br>
            <a:r>
              <a:rPr lang="en-US" sz="2000" dirty="0" smtClean="0"/>
              <a:t>Pay </a:t>
            </a:r>
            <a:r>
              <a:rPr lang="en-US" sz="2000" dirty="0"/>
              <a:t>rate - $15 per hour </a:t>
            </a:r>
            <a:r>
              <a:rPr lang="en-US" sz="2000" dirty="0" smtClean="0"/>
              <a:t/>
            </a:r>
            <a:br>
              <a:rPr lang="en-US" sz="2000" dirty="0" smtClean="0"/>
            </a:br>
            <a:r>
              <a:rPr lang="en-US" sz="2000" dirty="0" smtClean="0"/>
              <a:t>Pay </a:t>
            </a:r>
            <a:r>
              <a:rPr lang="en-US" sz="2000" dirty="0"/>
              <a:t>to </a:t>
            </a:r>
            <a:r>
              <a:rPr lang="en-US" sz="2000" dirty="0" smtClean="0"/>
              <a:t>date -$</a:t>
            </a:r>
            <a:r>
              <a:rPr lang="en-US" sz="2000" dirty="0"/>
              <a:t>1590</a:t>
            </a:r>
            <a:endParaRPr lang="en-GB" sz="2000" dirty="0" smtClean="0"/>
          </a:p>
        </p:txBody>
      </p:sp>
      <p:sp>
        <p:nvSpPr>
          <p:cNvPr id="13" name="Rectangle 12"/>
          <p:cNvSpPr/>
          <p:nvPr/>
        </p:nvSpPr>
        <p:spPr>
          <a:xfrm>
            <a:off x="179513" y="2134597"/>
            <a:ext cx="8784976" cy="1323439"/>
          </a:xfrm>
          <a:prstGeom prst="rect">
            <a:avLst/>
          </a:prstGeom>
          <a:solidFill>
            <a:srgbClr val="F5FC9A"/>
          </a:solidFill>
          <a:ln w="57150">
            <a:solidFill>
              <a:srgbClr val="002060"/>
            </a:solidFill>
          </a:ln>
        </p:spPr>
        <p:txBody>
          <a:bodyPr wrap="square">
            <a:spAutoFit/>
          </a:bodyPr>
          <a:lstStyle/>
          <a:p>
            <a:pPr>
              <a:tabLst>
                <a:tab pos="1815704" algn="l"/>
              </a:tabLst>
            </a:pPr>
            <a:r>
              <a:rPr lang="en-US" sz="2000" b="1" dirty="0" smtClean="0">
                <a:solidFill>
                  <a:srgbClr val="C00000"/>
                </a:solidFill>
                <a:latin typeface="Arial" panose="020B0604020202020204" pitchFamily="34" charset="0"/>
                <a:cs typeface="Arial" panose="020B0604020202020204" pitchFamily="34" charset="0"/>
              </a:rPr>
              <a:t>Remember</a:t>
            </a:r>
          </a:p>
          <a:p>
            <a:pPr marL="214313" indent="-214313">
              <a:buClr>
                <a:srgbClr val="C00000"/>
              </a:buClr>
              <a:buFont typeface="Wingdings" panose="05000000000000000000" pitchFamily="2" charset="2"/>
              <a:buChar char="§"/>
            </a:pPr>
            <a:r>
              <a:rPr lang="en-US" sz="2000" dirty="0"/>
              <a:t>The master file will store all of the more permanent data about the customer or the employee. Data stored in master files is normally more permanent in nature.</a:t>
            </a:r>
            <a:endParaRPr lang="en-GB" sz="2000" u="sng" dirty="0">
              <a:solidFill>
                <a:srgbClr val="FF0000"/>
              </a:solidFill>
              <a:latin typeface="Arial" panose="020B0604020202020204" pitchFamily="34" charset="0"/>
              <a:cs typeface="Arial" panose="020B0604020202020204" pitchFamily="34" charset="0"/>
            </a:endParaRPr>
          </a:p>
        </p:txBody>
      </p:sp>
      <p:sp>
        <p:nvSpPr>
          <p:cNvPr id="14" name="Oval 13"/>
          <p:cNvSpPr/>
          <p:nvPr/>
        </p:nvSpPr>
        <p:spPr>
          <a:xfrm rot="3933655">
            <a:off x="8786181" y="2000439"/>
            <a:ext cx="394069" cy="394069"/>
          </a:xfrm>
          <a:prstGeom prst="ellipse">
            <a:avLst/>
          </a:prstGeom>
          <a:solidFill>
            <a:srgbClr val="F5FC9A"/>
          </a:solidFill>
          <a:ln>
            <a:solidFill>
              <a:srgbClr val="F5FC9A"/>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3200" b="1" dirty="0">
                <a:solidFill>
                  <a:srgbClr val="C00000"/>
                </a:solidFill>
                <a:sym typeface="Wingdings" panose="05000000000000000000" pitchFamily="2" charset="2"/>
              </a:rPr>
              <a:t></a:t>
            </a:r>
            <a:endParaRPr lang="en-GB" b="1" dirty="0">
              <a:solidFill>
                <a:srgbClr val="C00000"/>
              </a:solidFill>
            </a:endParaRPr>
          </a:p>
        </p:txBody>
      </p:sp>
    </p:spTree>
    <p:extLst>
      <p:ext uri="{BB962C8B-B14F-4D97-AF65-F5344CB8AC3E}">
        <p14:creationId xmlns:p14="http://schemas.microsoft.com/office/powerpoint/2010/main" val="3538559209"/>
      </p:ext>
    </p:extLst>
  </p:cSld>
  <p:clrMapOvr>
    <a:masterClrMapping/>
  </p:clrMapOvr>
  <p:transition advClick="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 Same Side Corner Rectangle 7">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100</a:t>
            </a:r>
            <a:endParaRPr lang="en-GB" sz="1130" b="1" dirty="0">
              <a:latin typeface="Arial" panose="020B0604020202020204" pitchFamily="34" charset="0"/>
              <a:cs typeface="Arial" panose="020B0604020202020204" pitchFamily="34" charset="0"/>
            </a:endParaRPr>
          </a:p>
        </p:txBody>
      </p:sp>
      <p:sp>
        <p:nvSpPr>
          <p:cNvPr id="7" name="Title 1"/>
          <p:cNvSpPr>
            <a:spLocks noGrp="1"/>
          </p:cNvSpPr>
          <p:nvPr>
            <p:ph type="title"/>
          </p:nvPr>
        </p:nvSpPr>
        <p:spPr>
          <a:xfrm>
            <a:off x="35496" y="44624"/>
            <a:ext cx="7704856" cy="625434"/>
          </a:xfrm>
        </p:spPr>
        <p:txBody>
          <a:bodyPr>
            <a:noAutofit/>
          </a:bodyPr>
          <a:lstStyle/>
          <a:p>
            <a:r>
              <a:rPr lang="en-IE" sz="4000" dirty="0" smtClean="0"/>
              <a:t>7.3 – Data Processing Systems</a:t>
            </a:r>
            <a:endParaRPr lang="en-GB" sz="4000" b="1" dirty="0" smtClean="0"/>
          </a:p>
        </p:txBody>
      </p:sp>
      <p:sp>
        <p:nvSpPr>
          <p:cNvPr id="5" name="Rectangle 4"/>
          <p:cNvSpPr/>
          <p:nvPr/>
        </p:nvSpPr>
        <p:spPr>
          <a:xfrm>
            <a:off x="179512" y="1124744"/>
            <a:ext cx="8784976" cy="5767733"/>
          </a:xfrm>
          <a:prstGeom prst="rect">
            <a:avLst/>
          </a:prstGeom>
        </p:spPr>
        <p:txBody>
          <a:bodyPr wrap="square">
            <a:spAutoFit/>
          </a:bodyPr>
          <a:lstStyle/>
          <a:p>
            <a:pPr>
              <a:buClr>
                <a:schemeClr val="tx2"/>
              </a:buClr>
            </a:pPr>
            <a:r>
              <a:rPr lang="en-US" sz="1900" b="1" dirty="0" smtClean="0">
                <a:solidFill>
                  <a:srgbClr val="B21212"/>
                </a:solidFill>
              </a:rPr>
              <a:t>Transaction Files</a:t>
            </a:r>
          </a:p>
          <a:p>
            <a:pPr marL="285750" indent="-285750">
              <a:buClr>
                <a:srgbClr val="C00000"/>
              </a:buClr>
              <a:buFont typeface="Wingdings 3" panose="05040102010807070707" pitchFamily="18" charset="2"/>
              <a:buChar char=""/>
            </a:pPr>
            <a:r>
              <a:rPr lang="en-US" sz="1900" dirty="0"/>
              <a:t>The data stored in these files is normally used to update the master file. It is more temporary in nature. The key field is again present in the transaction file in order to allow it to be matched to the correct master file.</a:t>
            </a:r>
            <a:r>
              <a:rPr lang="en-US" sz="1900" dirty="0" smtClean="0"/>
              <a:t/>
            </a:r>
            <a:br>
              <a:rPr lang="en-US" sz="1900" dirty="0" smtClean="0"/>
            </a:br>
            <a:endParaRPr lang="en-US" sz="1900" dirty="0"/>
          </a:p>
          <a:p>
            <a:pPr marL="285750" indent="-285750">
              <a:buClr>
                <a:srgbClr val="C00000"/>
              </a:buClr>
              <a:buFont typeface="Wingdings 3" panose="05040102010807070707" pitchFamily="18" charset="2"/>
              <a:buChar char=""/>
            </a:pPr>
            <a:endParaRPr lang="en-US" sz="1900" dirty="0" smtClean="0"/>
          </a:p>
          <a:p>
            <a:pPr marL="285750" indent="-285750">
              <a:buClr>
                <a:srgbClr val="C00000"/>
              </a:buClr>
              <a:buFont typeface="Wingdings 3" panose="05040102010807070707" pitchFamily="18" charset="2"/>
              <a:buChar char=""/>
            </a:pPr>
            <a:endParaRPr lang="en-US" sz="1900" dirty="0"/>
          </a:p>
          <a:p>
            <a:pPr marL="285750" indent="-285750">
              <a:buClr>
                <a:srgbClr val="C00000"/>
              </a:buClr>
              <a:buFont typeface="Wingdings 3" panose="05040102010807070707" pitchFamily="18" charset="2"/>
              <a:buChar char=""/>
            </a:pPr>
            <a:endParaRPr lang="en-US" sz="1900" dirty="0"/>
          </a:p>
          <a:p>
            <a:pPr marL="285750" indent="-285750">
              <a:buClr>
                <a:srgbClr val="C00000"/>
              </a:buClr>
              <a:buFont typeface="Wingdings 3" panose="05040102010807070707" pitchFamily="18" charset="2"/>
              <a:buChar char=""/>
            </a:pPr>
            <a:endParaRPr lang="en-US" sz="1900" dirty="0"/>
          </a:p>
          <a:p>
            <a:pPr marL="285750" indent="-285750">
              <a:buClr>
                <a:srgbClr val="C00000"/>
              </a:buClr>
              <a:buFont typeface="Wingdings 3" panose="05040102010807070707" pitchFamily="18" charset="2"/>
              <a:buChar char=""/>
            </a:pPr>
            <a:endParaRPr lang="en-US" sz="1900" dirty="0"/>
          </a:p>
          <a:p>
            <a:pPr marL="285750" indent="-285750">
              <a:buClr>
                <a:srgbClr val="C00000"/>
              </a:buClr>
              <a:buFont typeface="Wingdings 3" panose="05040102010807070707" pitchFamily="18" charset="2"/>
              <a:buChar char=""/>
            </a:pPr>
            <a:endParaRPr lang="en-US" sz="1900" dirty="0"/>
          </a:p>
          <a:p>
            <a:pPr marL="285750" indent="-285750">
              <a:buClr>
                <a:srgbClr val="C00000"/>
              </a:buClr>
              <a:buFont typeface="Wingdings 3" panose="05040102010807070707" pitchFamily="18" charset="2"/>
              <a:buChar char=""/>
            </a:pPr>
            <a:endParaRPr lang="en-US" sz="1900" dirty="0"/>
          </a:p>
          <a:p>
            <a:pPr marL="285750" indent="-285750">
              <a:buClr>
                <a:srgbClr val="C00000"/>
              </a:buClr>
              <a:buFont typeface="Wingdings 3" panose="05040102010807070707" pitchFamily="18" charset="2"/>
              <a:buChar char=""/>
            </a:pPr>
            <a:endParaRPr lang="en-US" sz="1900" dirty="0"/>
          </a:p>
          <a:p>
            <a:pPr marL="285750" indent="-285750">
              <a:buClr>
                <a:srgbClr val="C00000"/>
              </a:buClr>
              <a:buFont typeface="Wingdings 3" panose="05040102010807070707" pitchFamily="18" charset="2"/>
              <a:buChar char=""/>
            </a:pPr>
            <a:r>
              <a:rPr lang="en-US" sz="1900" dirty="0" smtClean="0"/>
              <a:t>In </a:t>
            </a:r>
            <a:r>
              <a:rPr lang="en-US" sz="1900" dirty="0"/>
              <a:t>real-time and online processing systems, the transaction file is compared to the master file, by finding the matching key field, as the data is processed by the system. In a batch processing system, the transaction files are stored until a suitable time is available to update the master files. The system will then run through each transaction file and match it to the correct master file in order to update the master.</a:t>
            </a:r>
            <a:endParaRPr lang="en-GB" sz="1900" dirty="0"/>
          </a:p>
        </p:txBody>
      </p:sp>
      <p:sp>
        <p:nvSpPr>
          <p:cNvPr id="11" name="TextBox 10"/>
          <p:cNvSpPr txBox="1"/>
          <p:nvPr/>
        </p:nvSpPr>
        <p:spPr>
          <a:xfrm>
            <a:off x="179512" y="3490558"/>
            <a:ext cx="4032448" cy="384721"/>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accent6">
              <a:lumMod val="75000"/>
            </a:schemeClr>
          </a:solidFill>
        </p:spPr>
        <p:txBody>
          <a:bodyPr wrap="square" rtlCol="0">
            <a:spAutoFit/>
          </a:bodyPr>
          <a:lstStyle/>
          <a:p>
            <a:r>
              <a:rPr lang="en-GB" sz="1900" b="1" dirty="0" smtClean="0">
                <a:solidFill>
                  <a:schemeClr val="bg1"/>
                </a:solidFill>
              </a:rPr>
              <a:t>Example of a Transaction File</a:t>
            </a:r>
            <a:endParaRPr lang="en-GB" sz="1900" b="1" dirty="0">
              <a:solidFill>
                <a:schemeClr val="bg1"/>
              </a:solidFill>
            </a:endParaRPr>
          </a:p>
        </p:txBody>
      </p:sp>
      <p:sp>
        <p:nvSpPr>
          <p:cNvPr id="12" name="TextBox 11"/>
          <p:cNvSpPr txBox="1"/>
          <p:nvPr/>
        </p:nvSpPr>
        <p:spPr>
          <a:xfrm>
            <a:off x="179512" y="3490558"/>
            <a:ext cx="8784976" cy="1338828"/>
          </a:xfrm>
          <a:prstGeom prst="rect">
            <a:avLst/>
          </a:prstGeom>
          <a:noFill/>
          <a:ln w="38100">
            <a:solidFill>
              <a:schemeClr val="accent6">
                <a:lumMod val="75000"/>
              </a:schemeClr>
            </a:solidFill>
          </a:ln>
        </p:spPr>
        <p:txBody>
          <a:bodyPr wrap="square" rIns="27000" rtlCol="0">
            <a:spAutoFit/>
          </a:bodyPr>
          <a:lstStyle/>
          <a:p>
            <a:endParaRPr lang="en-US" sz="2400" dirty="0" smtClean="0"/>
          </a:p>
          <a:p>
            <a:r>
              <a:rPr lang="en-US" sz="1900" dirty="0"/>
              <a:t>Employee number- 001 </a:t>
            </a:r>
            <a:r>
              <a:rPr lang="en-US" sz="1900" dirty="0" smtClean="0"/>
              <a:t/>
            </a:r>
            <a:br>
              <a:rPr lang="en-US" sz="1900" dirty="0" smtClean="0"/>
            </a:br>
            <a:r>
              <a:rPr lang="en-US" sz="1900" dirty="0" smtClean="0"/>
              <a:t>Date </a:t>
            </a:r>
            <a:r>
              <a:rPr lang="en-US" sz="1900" dirty="0"/>
              <a:t>- 01/01/2015 </a:t>
            </a:r>
            <a:r>
              <a:rPr lang="en-US" sz="1900" dirty="0" smtClean="0"/>
              <a:t/>
            </a:r>
            <a:br>
              <a:rPr lang="en-US" sz="1900" dirty="0" smtClean="0"/>
            </a:br>
            <a:r>
              <a:rPr lang="en-US" sz="1900" dirty="0" smtClean="0"/>
              <a:t>Hours </a:t>
            </a:r>
            <a:r>
              <a:rPr lang="en-US" sz="1900" dirty="0"/>
              <a:t>worked </a:t>
            </a:r>
            <a:r>
              <a:rPr lang="en-US" sz="1900" dirty="0" smtClean="0"/>
              <a:t>- 8</a:t>
            </a:r>
            <a:endParaRPr lang="en-GB" sz="1900" dirty="0" smtClean="0"/>
          </a:p>
        </p:txBody>
      </p:sp>
      <p:sp>
        <p:nvSpPr>
          <p:cNvPr id="13" name="Rectangle 12"/>
          <p:cNvSpPr/>
          <p:nvPr/>
        </p:nvSpPr>
        <p:spPr>
          <a:xfrm>
            <a:off x="179513" y="2402887"/>
            <a:ext cx="8784976" cy="969496"/>
          </a:xfrm>
          <a:prstGeom prst="rect">
            <a:avLst/>
          </a:prstGeom>
          <a:solidFill>
            <a:srgbClr val="F5FC9A"/>
          </a:solidFill>
          <a:ln w="57150">
            <a:solidFill>
              <a:srgbClr val="002060"/>
            </a:solidFill>
          </a:ln>
        </p:spPr>
        <p:txBody>
          <a:bodyPr wrap="square">
            <a:spAutoFit/>
          </a:bodyPr>
          <a:lstStyle/>
          <a:p>
            <a:pPr>
              <a:tabLst>
                <a:tab pos="1815704" algn="l"/>
              </a:tabLst>
            </a:pPr>
            <a:r>
              <a:rPr lang="en-US" sz="1900" b="1" dirty="0" smtClean="0">
                <a:solidFill>
                  <a:srgbClr val="C00000"/>
                </a:solidFill>
                <a:latin typeface="Arial" panose="020B0604020202020204" pitchFamily="34" charset="0"/>
                <a:cs typeface="Arial" panose="020B0604020202020204" pitchFamily="34" charset="0"/>
              </a:rPr>
              <a:t>Remember</a:t>
            </a:r>
          </a:p>
          <a:p>
            <a:pPr marL="214313" indent="-214313">
              <a:buClr>
                <a:srgbClr val="C00000"/>
              </a:buClr>
              <a:buFont typeface="Wingdings" panose="05000000000000000000" pitchFamily="2" charset="2"/>
              <a:buChar char="§"/>
            </a:pPr>
            <a:r>
              <a:rPr lang="en-US" sz="1900" dirty="0"/>
              <a:t>Transaction files are useful as they can act as an audit trail fora company to see what updates have been made to the master file at various times.</a:t>
            </a:r>
            <a:endParaRPr lang="en-GB" sz="1900" u="sng" dirty="0">
              <a:solidFill>
                <a:srgbClr val="FF0000"/>
              </a:solidFill>
              <a:latin typeface="Arial" panose="020B0604020202020204" pitchFamily="34" charset="0"/>
              <a:cs typeface="Arial" panose="020B0604020202020204" pitchFamily="34" charset="0"/>
            </a:endParaRPr>
          </a:p>
        </p:txBody>
      </p:sp>
      <p:sp>
        <p:nvSpPr>
          <p:cNvPr id="14" name="Oval 13"/>
          <p:cNvSpPr/>
          <p:nvPr/>
        </p:nvSpPr>
        <p:spPr>
          <a:xfrm rot="3933655">
            <a:off x="8786181" y="2268729"/>
            <a:ext cx="394069" cy="394069"/>
          </a:xfrm>
          <a:prstGeom prst="ellipse">
            <a:avLst/>
          </a:prstGeom>
          <a:solidFill>
            <a:srgbClr val="F5FC9A"/>
          </a:solidFill>
          <a:ln>
            <a:solidFill>
              <a:srgbClr val="F5FC9A"/>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3200" b="1" dirty="0">
                <a:solidFill>
                  <a:srgbClr val="C00000"/>
                </a:solidFill>
                <a:sym typeface="Wingdings" panose="05000000000000000000" pitchFamily="2" charset="2"/>
              </a:rPr>
              <a:t></a:t>
            </a:r>
            <a:endParaRPr lang="en-GB" b="1" dirty="0">
              <a:solidFill>
                <a:srgbClr val="C00000"/>
              </a:solidFill>
            </a:endParaRPr>
          </a:p>
        </p:txBody>
      </p:sp>
    </p:spTree>
    <p:extLst>
      <p:ext uri="{BB962C8B-B14F-4D97-AF65-F5344CB8AC3E}">
        <p14:creationId xmlns:p14="http://schemas.microsoft.com/office/powerpoint/2010/main" val="2067950541"/>
      </p:ext>
    </p:extLst>
  </p:cSld>
  <p:clrMapOvr>
    <a:masterClrMapping/>
  </p:clrMapOvr>
  <p:transition advClick="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 Same Side Corner Rectangle 7">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100</a:t>
            </a:r>
            <a:endParaRPr lang="en-GB" sz="1130" b="1" dirty="0">
              <a:latin typeface="Arial" panose="020B0604020202020204" pitchFamily="34" charset="0"/>
              <a:cs typeface="Arial" panose="020B0604020202020204" pitchFamily="34" charset="0"/>
            </a:endParaRPr>
          </a:p>
        </p:txBody>
      </p:sp>
      <p:sp>
        <p:nvSpPr>
          <p:cNvPr id="7" name="Title 1"/>
          <p:cNvSpPr>
            <a:spLocks noGrp="1"/>
          </p:cNvSpPr>
          <p:nvPr>
            <p:ph type="title"/>
          </p:nvPr>
        </p:nvSpPr>
        <p:spPr>
          <a:xfrm>
            <a:off x="35496" y="44624"/>
            <a:ext cx="7704856" cy="625434"/>
          </a:xfrm>
        </p:spPr>
        <p:txBody>
          <a:bodyPr>
            <a:noAutofit/>
          </a:bodyPr>
          <a:lstStyle/>
          <a:p>
            <a:r>
              <a:rPr lang="en-IE" sz="4000" dirty="0" smtClean="0"/>
              <a:t>7.4 – Summary</a:t>
            </a:r>
            <a:endParaRPr lang="en-GB" sz="4000" b="1" dirty="0" smtClean="0"/>
          </a:p>
        </p:txBody>
      </p:sp>
      <p:sp>
        <p:nvSpPr>
          <p:cNvPr id="5" name="Rectangle 4"/>
          <p:cNvSpPr/>
          <p:nvPr/>
        </p:nvSpPr>
        <p:spPr>
          <a:xfrm>
            <a:off x="179512" y="1124744"/>
            <a:ext cx="8784976" cy="5724644"/>
          </a:xfrm>
          <a:prstGeom prst="rect">
            <a:avLst/>
          </a:prstGeom>
        </p:spPr>
        <p:txBody>
          <a:bodyPr wrap="square">
            <a:spAutoFit/>
          </a:bodyPr>
          <a:lstStyle/>
          <a:p>
            <a:pPr>
              <a:buClr>
                <a:schemeClr val="tx2"/>
              </a:buClr>
            </a:pPr>
            <a:r>
              <a:rPr lang="en-US" sz="1830" b="1" dirty="0" smtClean="0">
                <a:solidFill>
                  <a:srgbClr val="B21212"/>
                </a:solidFill>
              </a:rPr>
              <a:t>Summary</a:t>
            </a:r>
          </a:p>
          <a:p>
            <a:pPr marL="285750" indent="-285750">
              <a:buClr>
                <a:srgbClr val="C00000"/>
              </a:buClr>
              <a:buFont typeface="Wingdings 3" panose="05040102010807070707" pitchFamily="18" charset="2"/>
              <a:buChar char=""/>
            </a:pPr>
            <a:r>
              <a:rPr lang="en-US" sz="1830" dirty="0"/>
              <a:t>An expert system is designed to replicate the </a:t>
            </a:r>
            <a:r>
              <a:rPr lang="en-US" sz="1830" dirty="0" smtClean="0"/>
              <a:t>decision making </a:t>
            </a:r>
            <a:r>
              <a:rPr lang="en-US" sz="1830" dirty="0"/>
              <a:t>or problem-solving ability of an expert human in a certain field. Expert systems can be used to diagnose medical issues or car problems, amongst many other uses. </a:t>
            </a:r>
            <a:endParaRPr lang="en-US" sz="1830" dirty="0" smtClean="0"/>
          </a:p>
          <a:p>
            <a:pPr marL="285750" indent="-285750">
              <a:buClr>
                <a:srgbClr val="C00000"/>
              </a:buClr>
              <a:buFont typeface="Wingdings 3" panose="05040102010807070707" pitchFamily="18" charset="2"/>
              <a:buChar char=""/>
            </a:pPr>
            <a:r>
              <a:rPr lang="en-US" sz="1830" dirty="0" smtClean="0"/>
              <a:t>An </a:t>
            </a:r>
            <a:r>
              <a:rPr lang="en-US" sz="1830" dirty="0"/>
              <a:t>expert system is made up of three components: the knowledge base, the inference engine and the user interface. The knowledge base is the database of knowledge collected from the experts, the inference engine reasons what data needs to be collected and the user interface is how the user interacts with the system.</a:t>
            </a:r>
          </a:p>
          <a:p>
            <a:pPr marL="285750" indent="-285750">
              <a:buClr>
                <a:srgbClr val="C00000"/>
              </a:buClr>
              <a:buFont typeface="Wingdings 3" panose="05040102010807070707" pitchFamily="18" charset="2"/>
              <a:buChar char=""/>
            </a:pPr>
            <a:r>
              <a:rPr lang="en-US" sz="1830" dirty="0"/>
              <a:t>Forward chaining is when data is taken about the problem and continues to betaken until a diagnosis or course of action can be provided. Backward chaining is when an outcome is known but the chaining process is reversed to work out what is required to achieve the outcome.</a:t>
            </a:r>
          </a:p>
          <a:p>
            <a:pPr marL="285750" indent="-285750">
              <a:buClr>
                <a:srgbClr val="C00000"/>
              </a:buClr>
              <a:buFont typeface="Wingdings 3" panose="05040102010807070707" pitchFamily="18" charset="2"/>
              <a:buChar char=""/>
            </a:pPr>
            <a:r>
              <a:rPr lang="en-US" sz="1830" dirty="0"/>
              <a:t>There are three main types of data processing system: batch, online and real-time processing systems. Batch processing often has a time delay and processes data in batches, an online system collects data as a transaction and is processed once all data is collected and a </a:t>
            </a:r>
            <a:r>
              <a:rPr lang="en-US" sz="1830" dirty="0" err="1"/>
              <a:t>realtime</a:t>
            </a:r>
            <a:r>
              <a:rPr lang="en-US" sz="1830" dirty="0"/>
              <a:t> system processes data immediately.</a:t>
            </a:r>
          </a:p>
          <a:p>
            <a:pPr marL="285750" indent="-285750">
              <a:buClr>
                <a:srgbClr val="C00000"/>
              </a:buClr>
              <a:buFont typeface="Wingdings 3" panose="05040102010807070707" pitchFamily="18" charset="2"/>
              <a:buChar char=""/>
            </a:pPr>
            <a:r>
              <a:rPr lang="en-US" sz="1830" dirty="0"/>
              <a:t>Master files store more permanent data about a subject, for example an employee or a customer. Transaction files are used to update master files.</a:t>
            </a:r>
            <a:endParaRPr lang="en-GB" sz="1830" dirty="0"/>
          </a:p>
        </p:txBody>
      </p:sp>
    </p:spTree>
    <p:extLst>
      <p:ext uri="{BB962C8B-B14F-4D97-AF65-F5344CB8AC3E}">
        <p14:creationId xmlns:p14="http://schemas.microsoft.com/office/powerpoint/2010/main" val="845313249"/>
      </p:ext>
    </p:extLst>
  </p:cSld>
  <p:clrMapOvr>
    <a:masterClrMapping/>
  </p:clrMapOvr>
  <p:transition advClick="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 Same Side Corner Rectangle 7">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100</a:t>
            </a:r>
            <a:endParaRPr lang="en-GB" sz="1130" b="1" dirty="0">
              <a:latin typeface="Arial" panose="020B0604020202020204" pitchFamily="34" charset="0"/>
              <a:cs typeface="Arial" panose="020B0604020202020204" pitchFamily="34" charset="0"/>
            </a:endParaRPr>
          </a:p>
        </p:txBody>
      </p:sp>
      <p:sp>
        <p:nvSpPr>
          <p:cNvPr id="7" name="Title 1"/>
          <p:cNvSpPr>
            <a:spLocks noGrp="1"/>
          </p:cNvSpPr>
          <p:nvPr>
            <p:ph type="title"/>
          </p:nvPr>
        </p:nvSpPr>
        <p:spPr>
          <a:xfrm>
            <a:off x="35496" y="44624"/>
            <a:ext cx="7704856" cy="625434"/>
          </a:xfrm>
        </p:spPr>
        <p:txBody>
          <a:bodyPr>
            <a:noAutofit/>
          </a:bodyPr>
          <a:lstStyle/>
          <a:p>
            <a:r>
              <a:rPr lang="en-IE" sz="4000" dirty="0" smtClean="0"/>
              <a:t>7 – Revision questions</a:t>
            </a:r>
            <a:endParaRPr lang="en-GB" sz="4000" b="1" dirty="0" smtClean="0"/>
          </a:p>
        </p:txBody>
      </p:sp>
      <p:sp>
        <p:nvSpPr>
          <p:cNvPr id="6" name="Rectangle 33"/>
          <p:cNvSpPr/>
          <p:nvPr/>
        </p:nvSpPr>
        <p:spPr>
          <a:xfrm>
            <a:off x="179512" y="1131713"/>
            <a:ext cx="8784976" cy="5293757"/>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a:buClr>
                <a:srgbClr val="0070C0"/>
              </a:buClr>
            </a:pPr>
            <a:endParaRPr lang="en-US" sz="3200" dirty="0">
              <a:solidFill>
                <a:schemeClr val="tx2"/>
              </a:solidFill>
            </a:endParaRPr>
          </a:p>
          <a:p>
            <a:pPr marL="620713" indent="-620713">
              <a:buClr>
                <a:srgbClr val="C00000"/>
              </a:buClr>
              <a:buFont typeface="+mj-lt"/>
              <a:buAutoNum type="arabicPeriod"/>
              <a:tabLst>
                <a:tab pos="8435975" algn="r"/>
              </a:tabLst>
            </a:pPr>
            <a:r>
              <a:rPr lang="en-US" sz="3400" dirty="0" smtClean="0"/>
              <a:t>Describe </a:t>
            </a:r>
            <a:r>
              <a:rPr lang="en-US" sz="3400" dirty="0"/>
              <a:t>the components of an expert system. </a:t>
            </a:r>
            <a:r>
              <a:rPr lang="en-US" sz="3400" dirty="0" smtClean="0"/>
              <a:t>	[</a:t>
            </a:r>
            <a:r>
              <a:rPr lang="en-US" sz="3400" dirty="0"/>
              <a:t>6]</a:t>
            </a:r>
          </a:p>
          <a:p>
            <a:pPr marL="620713" indent="-620713">
              <a:buClr>
                <a:srgbClr val="C00000"/>
              </a:buClr>
              <a:buFont typeface="+mj-lt"/>
              <a:buAutoNum type="arabicPeriod"/>
              <a:tabLst>
                <a:tab pos="8435975" algn="r"/>
              </a:tabLst>
            </a:pPr>
            <a:r>
              <a:rPr lang="en-US" sz="3400" dirty="0" smtClean="0"/>
              <a:t>Explain </a:t>
            </a:r>
            <a:r>
              <a:rPr lang="en-US" sz="3400" dirty="0"/>
              <a:t>two uses of an expert system</a:t>
            </a:r>
            <a:r>
              <a:rPr lang="en-US" sz="3400" dirty="0" smtClean="0"/>
              <a:t>.	[</a:t>
            </a:r>
            <a:r>
              <a:rPr lang="en-US" sz="3400" dirty="0"/>
              <a:t>4]</a:t>
            </a:r>
          </a:p>
          <a:p>
            <a:pPr marL="620713" indent="-620713">
              <a:buClr>
                <a:srgbClr val="C00000"/>
              </a:buClr>
              <a:buFont typeface="+mj-lt"/>
              <a:buAutoNum type="arabicPeriod"/>
              <a:tabLst>
                <a:tab pos="8435975" algn="r"/>
              </a:tabLst>
            </a:pPr>
            <a:r>
              <a:rPr lang="en-US" sz="3400" dirty="0" smtClean="0"/>
              <a:t>Describe </a:t>
            </a:r>
            <a:r>
              <a:rPr lang="en-US" sz="3400" dirty="0"/>
              <a:t>two advantages and one disadvantage of an expert system. </a:t>
            </a:r>
            <a:r>
              <a:rPr lang="en-US" sz="3400" dirty="0" smtClean="0"/>
              <a:t>	[</a:t>
            </a:r>
            <a:r>
              <a:rPr lang="en-US" sz="3400" dirty="0"/>
              <a:t>6]</a:t>
            </a:r>
          </a:p>
          <a:p>
            <a:pPr marL="620713" indent="-620713">
              <a:buClr>
                <a:srgbClr val="C00000"/>
              </a:buClr>
              <a:buFont typeface="+mj-lt"/>
              <a:buAutoNum type="arabicPeriod"/>
              <a:tabLst>
                <a:tab pos="8435975" algn="r"/>
              </a:tabLst>
            </a:pPr>
            <a:r>
              <a:rPr lang="en-US" sz="3400" dirty="0" smtClean="0"/>
              <a:t>Describe </a:t>
            </a:r>
            <a:r>
              <a:rPr lang="en-US" sz="3400" dirty="0"/>
              <a:t>the difference between an online and a real-time processing system. </a:t>
            </a:r>
            <a:r>
              <a:rPr lang="en-US" sz="3400" dirty="0" smtClean="0"/>
              <a:t>	[</a:t>
            </a:r>
            <a:r>
              <a:rPr lang="en-US" sz="3400" dirty="0"/>
              <a:t>4]</a:t>
            </a:r>
          </a:p>
          <a:p>
            <a:pPr marL="620713" indent="-620713">
              <a:buClr>
                <a:srgbClr val="C00000"/>
              </a:buClr>
              <a:buFont typeface="+mj-lt"/>
              <a:buAutoNum type="arabicPeriod"/>
              <a:tabLst>
                <a:tab pos="8435975" algn="r"/>
              </a:tabLst>
            </a:pPr>
            <a:r>
              <a:rPr lang="en-US" sz="3400" dirty="0" smtClean="0"/>
              <a:t>Define </a:t>
            </a:r>
            <a:r>
              <a:rPr lang="en-US" sz="3400" dirty="0"/>
              <a:t>the </a:t>
            </a:r>
            <a:r>
              <a:rPr lang="en-US" sz="3400" dirty="0" smtClean="0"/>
              <a:t>term ‘</a:t>
            </a:r>
            <a:r>
              <a:rPr lang="en-US" sz="3400" dirty="0"/>
              <a:t>master file’. </a:t>
            </a:r>
            <a:r>
              <a:rPr lang="en-US" sz="3400" dirty="0" smtClean="0"/>
              <a:t>            [</a:t>
            </a:r>
            <a:r>
              <a:rPr lang="en-US" sz="3400" dirty="0"/>
              <a:t>2]</a:t>
            </a:r>
          </a:p>
        </p:txBody>
      </p:sp>
      <p:sp>
        <p:nvSpPr>
          <p:cNvPr id="9" name="TextBox 8"/>
          <p:cNvSpPr txBox="1"/>
          <p:nvPr/>
        </p:nvSpPr>
        <p:spPr>
          <a:xfrm>
            <a:off x="179512" y="1124744"/>
            <a:ext cx="2160240" cy="461665"/>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rgbClr val="0070C0"/>
          </a:solidFill>
        </p:spPr>
        <p:txBody>
          <a:bodyPr wrap="square" rtlCol="0">
            <a:spAutoFit/>
          </a:bodyPr>
          <a:lstStyle/>
          <a:p>
            <a:r>
              <a:rPr lang="en-GB" sz="2400" b="1" dirty="0">
                <a:solidFill>
                  <a:schemeClr val="bg1"/>
                </a:solidFill>
              </a:rPr>
              <a:t>Questions</a:t>
            </a:r>
          </a:p>
        </p:txBody>
      </p:sp>
      <p:sp>
        <p:nvSpPr>
          <p:cNvPr id="4" name="TextBox 3">
            <a:hlinkClick r:id="rId3" action="ppaction://hlinkfile"/>
          </p:cNvPr>
          <p:cNvSpPr txBox="1"/>
          <p:nvPr/>
        </p:nvSpPr>
        <p:spPr>
          <a:xfrm>
            <a:off x="8356629" y="1049886"/>
            <a:ext cx="607859" cy="923330"/>
          </a:xfrm>
          <a:prstGeom prst="rect">
            <a:avLst/>
          </a:prstGeom>
          <a:noFill/>
        </p:spPr>
        <p:txBody>
          <a:bodyPr wrap="none" rtlCol="0">
            <a:spAutoFit/>
          </a:bodyPr>
          <a:lstStyle/>
          <a:p>
            <a:r>
              <a:rPr lang="en-IE" sz="5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1044142615"/>
      </p:ext>
    </p:extLst>
  </p:cSld>
  <p:clrMapOvr>
    <a:masterClrMapping/>
  </p:clrMapOvr>
  <p:transition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 Same Side Corner Rectangle 7">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319</a:t>
            </a:r>
            <a:endParaRPr lang="en-GB" sz="1130" b="1" dirty="0">
              <a:latin typeface="Arial" panose="020B0604020202020204" pitchFamily="34" charset="0"/>
              <a:cs typeface="Arial" panose="020B0604020202020204" pitchFamily="34" charset="0"/>
            </a:endParaRPr>
          </a:p>
        </p:txBody>
      </p:sp>
      <p:sp>
        <p:nvSpPr>
          <p:cNvPr id="7" name="Title 1"/>
          <p:cNvSpPr>
            <a:spLocks noGrp="1"/>
          </p:cNvSpPr>
          <p:nvPr>
            <p:ph type="title"/>
          </p:nvPr>
        </p:nvSpPr>
        <p:spPr>
          <a:xfrm>
            <a:off x="35496" y="44624"/>
            <a:ext cx="7704856" cy="625434"/>
          </a:xfrm>
        </p:spPr>
        <p:txBody>
          <a:bodyPr>
            <a:noAutofit/>
          </a:bodyPr>
          <a:lstStyle/>
          <a:p>
            <a:r>
              <a:rPr lang="en-IE" sz="4000" dirty="0" smtClean="0"/>
              <a:t>7 – Revision questions</a:t>
            </a:r>
            <a:endParaRPr lang="en-GB" sz="4000" b="1" dirty="0" smtClean="0"/>
          </a:p>
        </p:txBody>
      </p:sp>
      <p:sp>
        <p:nvSpPr>
          <p:cNvPr id="6" name="Rectangle 33"/>
          <p:cNvSpPr/>
          <p:nvPr/>
        </p:nvSpPr>
        <p:spPr>
          <a:xfrm>
            <a:off x="179512" y="1131713"/>
            <a:ext cx="8784976" cy="5432256"/>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a:buClr>
                <a:srgbClr val="0070C0"/>
              </a:buClr>
            </a:pPr>
            <a:endParaRPr lang="en-US" sz="3200" dirty="0">
              <a:solidFill>
                <a:schemeClr val="tx2"/>
              </a:solidFill>
            </a:endParaRPr>
          </a:p>
          <a:p>
            <a:pPr marL="361950" indent="-361950">
              <a:buClr>
                <a:srgbClr val="C00000"/>
              </a:buClr>
              <a:buFont typeface="+mj-lt"/>
              <a:buAutoNum type="arabicPeriod"/>
              <a:tabLst>
                <a:tab pos="8435975" algn="r"/>
              </a:tabLst>
            </a:pPr>
            <a:r>
              <a:rPr lang="en-US" sz="2100" dirty="0" smtClean="0"/>
              <a:t>Any </a:t>
            </a:r>
            <a:r>
              <a:rPr lang="en-US" sz="2100" dirty="0"/>
              <a:t>six points from the following (2 marks maximum per component) [6]:</a:t>
            </a:r>
          </a:p>
          <a:p>
            <a:pPr marL="723900" indent="-361950">
              <a:buClr>
                <a:srgbClr val="C00000"/>
              </a:buClr>
              <a:buFont typeface="Wingdings" panose="05000000000000000000" pitchFamily="2" charset="2"/>
              <a:buChar char="§"/>
              <a:tabLst>
                <a:tab pos="8435975" algn="r"/>
              </a:tabLst>
            </a:pPr>
            <a:r>
              <a:rPr lang="en-US" sz="2100" dirty="0" smtClean="0"/>
              <a:t>The </a:t>
            </a:r>
            <a:r>
              <a:rPr lang="en-US" sz="2100" dirty="0"/>
              <a:t>knowledge base ...</a:t>
            </a:r>
          </a:p>
          <a:p>
            <a:pPr marL="723900" indent="-361950">
              <a:buClr>
                <a:srgbClr val="C00000"/>
              </a:buClr>
              <a:buFont typeface="Wingdings" panose="05000000000000000000" pitchFamily="2" charset="2"/>
              <a:buChar char="§"/>
              <a:tabLst>
                <a:tab pos="8435975" algn="r"/>
              </a:tabLst>
            </a:pPr>
            <a:r>
              <a:rPr lang="en-US" sz="2100" dirty="0" smtClean="0"/>
              <a:t>... </a:t>
            </a:r>
            <a:r>
              <a:rPr lang="en-US" sz="2100" dirty="0"/>
              <a:t>a database that allows the storage and retrieval of the knowledge gathered from experts.</a:t>
            </a:r>
          </a:p>
          <a:p>
            <a:pPr marL="723900" indent="-361950">
              <a:buClr>
                <a:srgbClr val="C00000"/>
              </a:buClr>
              <a:buFont typeface="Wingdings" panose="05000000000000000000" pitchFamily="2" charset="2"/>
              <a:buChar char="§"/>
              <a:tabLst>
                <a:tab pos="8435975" algn="r"/>
              </a:tabLst>
            </a:pPr>
            <a:r>
              <a:rPr lang="en-US" sz="2100" dirty="0" smtClean="0"/>
              <a:t>... </a:t>
            </a:r>
            <a:r>
              <a:rPr lang="en-US" sz="2100" dirty="0"/>
              <a:t>contains both factual knowledge and heuristic knowledge.</a:t>
            </a:r>
          </a:p>
          <a:p>
            <a:pPr marL="723900" indent="-361950">
              <a:buClr>
                <a:srgbClr val="C00000"/>
              </a:buClr>
              <a:buFont typeface="Wingdings" panose="05000000000000000000" pitchFamily="2" charset="2"/>
              <a:buChar char="§"/>
              <a:tabLst>
                <a:tab pos="8435975" algn="r"/>
              </a:tabLst>
            </a:pPr>
            <a:r>
              <a:rPr lang="en-US" sz="2100" dirty="0" smtClean="0"/>
              <a:t>The </a:t>
            </a:r>
            <a:r>
              <a:rPr lang="en-US" sz="2100" dirty="0"/>
              <a:t>inference engine ...</a:t>
            </a:r>
          </a:p>
          <a:p>
            <a:pPr marL="723900" indent="-361950">
              <a:buClr>
                <a:srgbClr val="C00000"/>
              </a:buClr>
              <a:buFont typeface="Wingdings" panose="05000000000000000000" pitchFamily="2" charset="2"/>
              <a:buChar char="§"/>
              <a:tabLst>
                <a:tab pos="8435975" algn="r"/>
              </a:tabLst>
            </a:pPr>
            <a:r>
              <a:rPr lang="en-US" sz="2100" dirty="0" smtClean="0"/>
              <a:t>... </a:t>
            </a:r>
            <a:r>
              <a:rPr lang="en-US" sz="2100" dirty="0"/>
              <a:t>the component that makes judgements and carries out reasoning</a:t>
            </a:r>
            <a:r>
              <a:rPr lang="en-US" sz="2100" dirty="0" smtClean="0"/>
              <a:t>. </a:t>
            </a:r>
          </a:p>
          <a:p>
            <a:pPr marL="723900" indent="-361950">
              <a:buClr>
                <a:srgbClr val="C00000"/>
              </a:buClr>
              <a:buFont typeface="Wingdings" panose="05000000000000000000" pitchFamily="2" charset="2"/>
              <a:buChar char="§"/>
              <a:tabLst>
                <a:tab pos="8435975" algn="r"/>
              </a:tabLst>
            </a:pPr>
            <a:r>
              <a:rPr lang="en-US" sz="2100" dirty="0" smtClean="0"/>
              <a:t>... </a:t>
            </a:r>
            <a:r>
              <a:rPr lang="en-US" sz="2100" dirty="0"/>
              <a:t>based upon a set of rules and follows a line of logic.</a:t>
            </a:r>
          </a:p>
          <a:p>
            <a:pPr marL="723900" indent="-361950">
              <a:buClr>
                <a:srgbClr val="C00000"/>
              </a:buClr>
              <a:buFont typeface="Wingdings" panose="05000000000000000000" pitchFamily="2" charset="2"/>
              <a:buChar char="§"/>
              <a:tabLst>
                <a:tab pos="8435975" algn="r"/>
              </a:tabLst>
            </a:pPr>
            <a:r>
              <a:rPr lang="en-US" sz="2100" dirty="0" smtClean="0"/>
              <a:t>... </a:t>
            </a:r>
            <a:r>
              <a:rPr lang="en-US" sz="2100" dirty="0"/>
              <a:t>chains together IF-THEN rules to form a line of reasoning.</a:t>
            </a:r>
          </a:p>
          <a:p>
            <a:pPr marL="723900" indent="-361950">
              <a:buClr>
                <a:srgbClr val="C00000"/>
              </a:buClr>
              <a:buFont typeface="Wingdings" panose="05000000000000000000" pitchFamily="2" charset="2"/>
              <a:buChar char="§"/>
              <a:tabLst>
                <a:tab pos="8435975" algn="r"/>
              </a:tabLst>
            </a:pPr>
            <a:r>
              <a:rPr lang="en-US" sz="2100" dirty="0" smtClean="0"/>
              <a:t>... </a:t>
            </a:r>
            <a:r>
              <a:rPr lang="en-US" sz="2100" dirty="0"/>
              <a:t>can use either forward chaining or backwards </a:t>
            </a:r>
            <a:r>
              <a:rPr lang="en-US" sz="2100" dirty="0" smtClean="0"/>
              <a:t>chaining to </a:t>
            </a:r>
            <a:r>
              <a:rPr lang="en-US" sz="2100" dirty="0"/>
              <a:t>draw a conclusion.</a:t>
            </a:r>
          </a:p>
          <a:p>
            <a:pPr marL="723900" indent="-361950">
              <a:buClr>
                <a:srgbClr val="C00000"/>
              </a:buClr>
              <a:buFont typeface="Wingdings" panose="05000000000000000000" pitchFamily="2" charset="2"/>
              <a:buChar char="§"/>
              <a:tabLst>
                <a:tab pos="8435975" algn="r"/>
              </a:tabLst>
            </a:pPr>
            <a:r>
              <a:rPr lang="en-US" sz="2100" dirty="0" smtClean="0"/>
              <a:t>The </a:t>
            </a:r>
            <a:r>
              <a:rPr lang="en-US" sz="2100" dirty="0"/>
              <a:t>user interface ...</a:t>
            </a:r>
          </a:p>
          <a:p>
            <a:pPr marL="723900" indent="-361950">
              <a:buClr>
                <a:srgbClr val="C00000"/>
              </a:buClr>
              <a:buFont typeface="Wingdings" panose="05000000000000000000" pitchFamily="2" charset="2"/>
              <a:buChar char="§"/>
              <a:tabLst>
                <a:tab pos="8435975" algn="r"/>
              </a:tabLst>
            </a:pPr>
            <a:r>
              <a:rPr lang="en-US" sz="2100" dirty="0" smtClean="0"/>
              <a:t>... </a:t>
            </a:r>
            <a:r>
              <a:rPr lang="en-US" sz="2100" dirty="0"/>
              <a:t>is the method used by the user to interact with the system.</a:t>
            </a:r>
          </a:p>
        </p:txBody>
      </p:sp>
      <p:sp>
        <p:nvSpPr>
          <p:cNvPr id="9" name="TextBox 8"/>
          <p:cNvSpPr txBox="1"/>
          <p:nvPr/>
        </p:nvSpPr>
        <p:spPr>
          <a:xfrm>
            <a:off x="179512" y="1124744"/>
            <a:ext cx="1872208" cy="461665"/>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rgbClr val="0070C0"/>
          </a:solidFill>
        </p:spPr>
        <p:txBody>
          <a:bodyPr wrap="square" rtlCol="0">
            <a:spAutoFit/>
          </a:bodyPr>
          <a:lstStyle/>
          <a:p>
            <a:r>
              <a:rPr lang="en-GB" sz="2400" b="1" dirty="0" smtClean="0">
                <a:solidFill>
                  <a:schemeClr val="bg1"/>
                </a:solidFill>
              </a:rPr>
              <a:t>Answers</a:t>
            </a:r>
            <a:endParaRPr lang="en-GB" sz="2400" b="1" dirty="0">
              <a:solidFill>
                <a:schemeClr val="bg1"/>
              </a:solidFill>
            </a:endParaRPr>
          </a:p>
        </p:txBody>
      </p:sp>
    </p:spTree>
    <p:extLst>
      <p:ext uri="{BB962C8B-B14F-4D97-AF65-F5344CB8AC3E}">
        <p14:creationId xmlns:p14="http://schemas.microsoft.com/office/powerpoint/2010/main" val="3725421917"/>
      </p:ext>
    </p:extLst>
  </p:cSld>
  <p:clrMapOvr>
    <a:masterClrMapping/>
  </p:clrMapOvr>
  <p:transition advClick="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 Same Side Corner Rectangle 7">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320</a:t>
            </a:r>
            <a:endParaRPr lang="en-GB" sz="1130" b="1" dirty="0">
              <a:latin typeface="Arial" panose="020B0604020202020204" pitchFamily="34" charset="0"/>
              <a:cs typeface="Arial" panose="020B0604020202020204" pitchFamily="34" charset="0"/>
            </a:endParaRPr>
          </a:p>
        </p:txBody>
      </p:sp>
      <p:sp>
        <p:nvSpPr>
          <p:cNvPr id="7" name="Title 1"/>
          <p:cNvSpPr>
            <a:spLocks noGrp="1"/>
          </p:cNvSpPr>
          <p:nvPr>
            <p:ph type="title"/>
          </p:nvPr>
        </p:nvSpPr>
        <p:spPr>
          <a:xfrm>
            <a:off x="35496" y="44624"/>
            <a:ext cx="7704856" cy="625434"/>
          </a:xfrm>
        </p:spPr>
        <p:txBody>
          <a:bodyPr>
            <a:noAutofit/>
          </a:bodyPr>
          <a:lstStyle/>
          <a:p>
            <a:r>
              <a:rPr lang="en-IE" sz="4000" dirty="0" smtClean="0"/>
              <a:t>7 – Revision questions</a:t>
            </a:r>
            <a:endParaRPr lang="en-GB" sz="4000" b="1" dirty="0" smtClean="0"/>
          </a:p>
        </p:txBody>
      </p:sp>
      <p:sp>
        <p:nvSpPr>
          <p:cNvPr id="6" name="Rectangle 33"/>
          <p:cNvSpPr/>
          <p:nvPr/>
        </p:nvSpPr>
        <p:spPr>
          <a:xfrm>
            <a:off x="179512" y="1131713"/>
            <a:ext cx="8784976" cy="5516895"/>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a:buClr>
                <a:srgbClr val="0070C0"/>
              </a:buClr>
            </a:pPr>
            <a:endParaRPr lang="en-US" sz="2400" dirty="0">
              <a:solidFill>
                <a:schemeClr val="tx2"/>
              </a:solidFill>
            </a:endParaRPr>
          </a:p>
          <a:p>
            <a:pPr marL="361950" indent="-361950">
              <a:buClr>
                <a:srgbClr val="C00000"/>
              </a:buClr>
              <a:buFont typeface="+mj-lt"/>
              <a:buAutoNum type="arabicPeriod" startAt="2"/>
              <a:tabLst>
                <a:tab pos="8435975" algn="r"/>
              </a:tabLst>
            </a:pPr>
            <a:r>
              <a:rPr lang="en-US" sz="2190" dirty="0"/>
              <a:t>Two expert systems and its use from the following [4]:</a:t>
            </a:r>
          </a:p>
          <a:p>
            <a:pPr marL="723900" indent="-361950">
              <a:buClr>
                <a:srgbClr val="C00000"/>
              </a:buClr>
              <a:buFont typeface="Wingdings" panose="05000000000000000000" pitchFamily="2" charset="2"/>
              <a:buChar char="§"/>
              <a:tabLst>
                <a:tab pos="8435975" algn="r"/>
              </a:tabLst>
            </a:pPr>
            <a:r>
              <a:rPr lang="en-US" sz="2190" dirty="0" smtClean="0"/>
              <a:t>As a </a:t>
            </a:r>
            <a:r>
              <a:rPr lang="en-US" sz="2190" dirty="0"/>
              <a:t>medical diagnosis tool...</a:t>
            </a:r>
          </a:p>
          <a:p>
            <a:pPr marL="723900" indent="-361950">
              <a:buClr>
                <a:srgbClr val="C00000"/>
              </a:buClr>
              <a:buFont typeface="Wingdings" panose="05000000000000000000" pitchFamily="2" charset="2"/>
              <a:buChar char="§"/>
              <a:tabLst>
                <a:tab pos="8435975" algn="r"/>
              </a:tabLst>
            </a:pPr>
            <a:r>
              <a:rPr lang="en-US" sz="2190" dirty="0" smtClean="0"/>
              <a:t>... </a:t>
            </a:r>
            <a:r>
              <a:rPr lang="en-US" sz="2190" dirty="0"/>
              <a:t>it can help a doctor narrow down a diagnosis by providing a list of possible diagnoses from the symptoms.</a:t>
            </a:r>
          </a:p>
          <a:p>
            <a:pPr marL="723900" indent="-361950">
              <a:buClr>
                <a:srgbClr val="C00000"/>
              </a:buClr>
              <a:buFont typeface="Wingdings" panose="05000000000000000000" pitchFamily="2" charset="2"/>
              <a:buChar char="§"/>
              <a:tabLst>
                <a:tab pos="8435975" algn="r"/>
              </a:tabLst>
            </a:pPr>
            <a:r>
              <a:rPr lang="en-US" sz="2190" dirty="0" smtClean="0"/>
              <a:t>As </a:t>
            </a:r>
            <a:r>
              <a:rPr lang="en-US" sz="2190" dirty="0"/>
              <a:t>a car mechanical diagnosis tool...</a:t>
            </a:r>
          </a:p>
          <a:p>
            <a:pPr marL="723900" indent="-361950">
              <a:buClr>
                <a:srgbClr val="C00000"/>
              </a:buClr>
              <a:buFont typeface="Wingdings" panose="05000000000000000000" pitchFamily="2" charset="2"/>
              <a:buChar char="§"/>
              <a:tabLst>
                <a:tab pos="8435975" algn="r"/>
              </a:tabLst>
            </a:pPr>
            <a:r>
              <a:rPr lang="en-US" sz="2190" dirty="0" smtClean="0"/>
              <a:t>... </a:t>
            </a:r>
            <a:r>
              <a:rPr lang="en-US" sz="2190" dirty="0"/>
              <a:t>a car mechanic can connect a car electronically to the system and all elements of the car can be tested to find the fault.</a:t>
            </a:r>
          </a:p>
          <a:p>
            <a:pPr marL="723900" indent="-361950">
              <a:buClr>
                <a:srgbClr val="C00000"/>
              </a:buClr>
              <a:buFont typeface="Wingdings" panose="05000000000000000000" pitchFamily="2" charset="2"/>
              <a:buChar char="§"/>
              <a:tabLst>
                <a:tab pos="8435975" algn="r"/>
              </a:tabLst>
            </a:pPr>
            <a:r>
              <a:rPr lang="en-US" sz="2190" dirty="0" smtClean="0"/>
              <a:t>As </a:t>
            </a:r>
            <a:r>
              <a:rPr lang="en-US" sz="2190" dirty="0"/>
              <a:t>a telephone helpdesk...</a:t>
            </a:r>
          </a:p>
          <a:p>
            <a:pPr marL="723900" indent="-361950">
              <a:buClr>
                <a:srgbClr val="C00000"/>
              </a:buClr>
              <a:buFont typeface="Wingdings" panose="05000000000000000000" pitchFamily="2" charset="2"/>
              <a:buChar char="§"/>
              <a:tabLst>
                <a:tab pos="8435975" algn="r"/>
              </a:tabLst>
            </a:pPr>
            <a:r>
              <a:rPr lang="en-US" sz="2190" dirty="0" smtClean="0"/>
              <a:t>... </a:t>
            </a:r>
            <a:r>
              <a:rPr lang="en-US" sz="2190" dirty="0"/>
              <a:t>to help narrow down the reason for a customer’s call to direct them to the right person.</a:t>
            </a:r>
          </a:p>
          <a:p>
            <a:pPr marL="723900" indent="-361950">
              <a:buClr>
                <a:srgbClr val="C00000"/>
              </a:buClr>
              <a:buFont typeface="Wingdings" panose="05000000000000000000" pitchFamily="2" charset="2"/>
              <a:buChar char="§"/>
              <a:tabLst>
                <a:tab pos="8435975" algn="r"/>
              </a:tabLst>
            </a:pPr>
            <a:r>
              <a:rPr lang="en-US" sz="2190" dirty="0" smtClean="0"/>
              <a:t>As </a:t>
            </a:r>
            <a:r>
              <a:rPr lang="en-US" sz="2190" dirty="0"/>
              <a:t>a troubleshooting tool...</a:t>
            </a:r>
          </a:p>
          <a:p>
            <a:pPr marL="723900" indent="-361950">
              <a:buClr>
                <a:srgbClr val="C00000"/>
              </a:buClr>
              <a:buFont typeface="Wingdings" panose="05000000000000000000" pitchFamily="2" charset="2"/>
              <a:buChar char="§"/>
              <a:tabLst>
                <a:tab pos="8435975" algn="r"/>
              </a:tabLst>
            </a:pPr>
            <a:r>
              <a:rPr lang="en-US" sz="2190" dirty="0" smtClean="0"/>
              <a:t>... </a:t>
            </a:r>
            <a:r>
              <a:rPr lang="en-US" sz="2190" dirty="0"/>
              <a:t>can obtain a description of a fault that has occurred with hardware, such as a printer, and provide a diagnosis and information on how to fix the error.</a:t>
            </a:r>
          </a:p>
        </p:txBody>
      </p:sp>
      <p:sp>
        <p:nvSpPr>
          <p:cNvPr id="9" name="TextBox 8"/>
          <p:cNvSpPr txBox="1"/>
          <p:nvPr/>
        </p:nvSpPr>
        <p:spPr>
          <a:xfrm>
            <a:off x="179512" y="1124744"/>
            <a:ext cx="1872208" cy="400110"/>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rgbClr val="0070C0"/>
          </a:solidFill>
        </p:spPr>
        <p:txBody>
          <a:bodyPr wrap="square" rtlCol="0">
            <a:spAutoFit/>
          </a:bodyPr>
          <a:lstStyle/>
          <a:p>
            <a:r>
              <a:rPr lang="en-GB" sz="2000" b="1" dirty="0" smtClean="0">
                <a:solidFill>
                  <a:schemeClr val="bg1"/>
                </a:solidFill>
              </a:rPr>
              <a:t>Answers</a:t>
            </a:r>
            <a:endParaRPr lang="en-GB" sz="2400" b="1" dirty="0">
              <a:solidFill>
                <a:schemeClr val="bg1"/>
              </a:solidFill>
            </a:endParaRPr>
          </a:p>
        </p:txBody>
      </p:sp>
    </p:spTree>
    <p:extLst>
      <p:ext uri="{BB962C8B-B14F-4D97-AF65-F5344CB8AC3E}">
        <p14:creationId xmlns:p14="http://schemas.microsoft.com/office/powerpoint/2010/main" val="94957390"/>
      </p:ext>
    </p:extLst>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1 – Key Concepts</a:t>
            </a:r>
            <a:endParaRPr lang="en-GB" b="1" dirty="0" smtClean="0"/>
          </a:p>
        </p:txBody>
      </p:sp>
      <p:sp>
        <p:nvSpPr>
          <p:cNvPr id="34" name="Rectangle 33"/>
          <p:cNvSpPr/>
          <p:nvPr/>
        </p:nvSpPr>
        <p:spPr>
          <a:xfrm>
            <a:off x="179512" y="1124744"/>
            <a:ext cx="8784976" cy="5586145"/>
          </a:xfrm>
          <a:prstGeom prst="rect">
            <a:avLst/>
          </a:prstGeom>
        </p:spPr>
        <p:txBody>
          <a:bodyPr wrap="square">
            <a:spAutoFit/>
          </a:bodyPr>
          <a:lstStyle/>
          <a:p>
            <a:pPr marL="711200" indent="-271463">
              <a:buClr>
                <a:srgbClr val="0070C0"/>
              </a:buClr>
              <a:buFont typeface="Wingdings" panose="05000000000000000000" pitchFamily="2" charset="2"/>
              <a:buChar char="§"/>
            </a:pPr>
            <a:r>
              <a:rPr lang="en-US" sz="1700" b="1" dirty="0" smtClean="0"/>
              <a:t>The internet</a:t>
            </a:r>
            <a:br>
              <a:rPr lang="en-US" sz="1700" b="1" dirty="0" smtClean="0"/>
            </a:br>
            <a:r>
              <a:rPr lang="en-US" sz="1700" dirty="0" smtClean="0"/>
              <a:t>The </a:t>
            </a:r>
            <a:r>
              <a:rPr lang="en-US" sz="1700" dirty="0"/>
              <a:t>internet is a global communications network that allows computers worldwide to connect and </a:t>
            </a:r>
            <a:r>
              <a:rPr lang="en-US" sz="1700" dirty="0" smtClean="0"/>
              <a:t>share information </a:t>
            </a:r>
            <a:r>
              <a:rPr lang="en-US" sz="1700" dirty="0"/>
              <a:t>in many different forms. Examples include email, web pages, and audio and video files. </a:t>
            </a:r>
            <a:r>
              <a:rPr lang="en-US" sz="1700" dirty="0" smtClean="0"/>
              <a:t>The impact </a:t>
            </a:r>
            <a:r>
              <a:rPr lang="en-US" sz="1700" dirty="0"/>
              <a:t>of the internet on our lives is profound. While it provides huge benefits to society, security </a:t>
            </a:r>
            <a:r>
              <a:rPr lang="en-US" sz="1700" dirty="0" smtClean="0"/>
              <a:t>of data </a:t>
            </a:r>
            <a:r>
              <a:rPr lang="en-US" sz="1700" dirty="0"/>
              <a:t>is an issue, both in the work place and for personal data.</a:t>
            </a:r>
          </a:p>
          <a:p>
            <a:pPr marL="711200" indent="-271463">
              <a:buClr>
                <a:srgbClr val="0070C0"/>
              </a:buClr>
              <a:buFont typeface="Wingdings" panose="05000000000000000000" pitchFamily="2" charset="2"/>
              <a:buChar char="§"/>
            </a:pPr>
            <a:r>
              <a:rPr lang="en-US" sz="1700" b="1" dirty="0" smtClean="0"/>
              <a:t>System </a:t>
            </a:r>
            <a:r>
              <a:rPr lang="en-US" sz="1700" b="1" dirty="0"/>
              <a:t>life cycle</a:t>
            </a:r>
          </a:p>
          <a:p>
            <a:pPr marL="711200" indent="-271463">
              <a:buClr>
                <a:srgbClr val="0070C0"/>
              </a:buClr>
              <a:buFont typeface="Wingdings" panose="05000000000000000000" pitchFamily="2" charset="2"/>
              <a:buChar char="§"/>
            </a:pPr>
            <a:r>
              <a:rPr lang="en-US" sz="1700" dirty="0"/>
              <a:t>Information systems are developed within a planned continuous cycle that covers the </a:t>
            </a:r>
            <a:r>
              <a:rPr lang="en-US" sz="1700" dirty="0" smtClean="0"/>
              <a:t>initial development </a:t>
            </a:r>
            <a:r>
              <a:rPr lang="en-US" sz="1700" dirty="0"/>
              <a:t>of the system through to its scheduled updating or redevelopment. Each phase </a:t>
            </a:r>
            <a:r>
              <a:rPr lang="en-US" sz="1700" dirty="0" smtClean="0"/>
              <a:t>of development </a:t>
            </a:r>
            <a:r>
              <a:rPr lang="en-US" sz="1700" dirty="0"/>
              <a:t>is </a:t>
            </a:r>
            <a:r>
              <a:rPr lang="en-US" sz="1700" dirty="0" err="1"/>
              <a:t>organised</a:t>
            </a:r>
            <a:r>
              <a:rPr lang="en-US" sz="1700" dirty="0"/>
              <a:t> into separate stages.</a:t>
            </a:r>
          </a:p>
          <a:p>
            <a:pPr marL="711200" indent="-271463">
              <a:buClr>
                <a:srgbClr val="0070C0"/>
              </a:buClr>
              <a:buFont typeface="Wingdings" panose="05000000000000000000" pitchFamily="2" charset="2"/>
              <a:buChar char="§"/>
            </a:pPr>
            <a:r>
              <a:rPr lang="en-US" sz="1700" b="1" dirty="0" smtClean="0"/>
              <a:t>New technologies</a:t>
            </a:r>
            <a:br>
              <a:rPr lang="en-US" sz="1700" b="1" dirty="0" smtClean="0"/>
            </a:br>
            <a:r>
              <a:rPr lang="en-US" sz="1700" dirty="0" smtClean="0"/>
              <a:t>As </a:t>
            </a:r>
            <a:r>
              <a:rPr lang="en-US" sz="1700" dirty="0"/>
              <a:t>the information industry changes so rapidly, it is important to keep track of new and </a:t>
            </a:r>
            <a:r>
              <a:rPr lang="en-US" sz="1700" dirty="0" smtClean="0"/>
              <a:t>emerging technologies </a:t>
            </a:r>
            <a:r>
              <a:rPr lang="en-US" sz="1700" dirty="0"/>
              <a:t>and consider how they might affect everyday life.</a:t>
            </a:r>
          </a:p>
          <a:p>
            <a:pPr marL="355600" indent="-342900">
              <a:buClr>
                <a:srgbClr val="0070C0"/>
              </a:buClr>
              <a:buFont typeface="Wingdings 3" panose="05040102010807070707" pitchFamily="18" charset="2"/>
              <a:buChar char=""/>
            </a:pPr>
            <a:r>
              <a:rPr lang="en-US" sz="1700" b="1" dirty="0"/>
              <a:t>Guided learning hours</a:t>
            </a:r>
          </a:p>
          <a:p>
            <a:pPr marL="711200" indent="-271463">
              <a:buClr>
                <a:srgbClr val="0070C0"/>
              </a:buClr>
              <a:buFont typeface="Wingdings" panose="05000000000000000000" pitchFamily="2" charset="2"/>
              <a:buChar char="§"/>
            </a:pPr>
            <a:r>
              <a:rPr lang="en-US" sz="1700" dirty="0"/>
              <a:t>Guided learning hours give an indication of the amount of contact time teachers need to have with </a:t>
            </a:r>
            <a:r>
              <a:rPr lang="en-US" sz="1700" dirty="0" smtClean="0"/>
              <a:t>learners to </a:t>
            </a:r>
            <a:r>
              <a:rPr lang="en-US" sz="1700" dirty="0"/>
              <a:t>deliver a particular course. Our syllabuses are designed around 180 guided learning hours for </a:t>
            </a:r>
            <a:r>
              <a:rPr lang="en-US" sz="1700" dirty="0" smtClean="0"/>
              <a:t>Cambridge International </a:t>
            </a:r>
            <a:r>
              <a:rPr lang="en-US" sz="1700" dirty="0"/>
              <a:t>AS Level, and around 360 guided learning hours for Cambridge International A Level.</a:t>
            </a:r>
          </a:p>
          <a:p>
            <a:pPr marL="711200" indent="-271463">
              <a:buClr>
                <a:srgbClr val="0070C0"/>
              </a:buClr>
              <a:buFont typeface="Wingdings" panose="05000000000000000000" pitchFamily="2" charset="2"/>
              <a:buChar char="§"/>
            </a:pPr>
            <a:r>
              <a:rPr lang="en-US" sz="1700" dirty="0"/>
              <a:t>These figures are for guidance only. The number of hours needed to gain the qualification may </a:t>
            </a:r>
            <a:r>
              <a:rPr lang="en-US" sz="1700" dirty="0" smtClean="0"/>
              <a:t>vary depending </a:t>
            </a:r>
            <a:r>
              <a:rPr lang="en-US" sz="1700" dirty="0"/>
              <a:t>on local practice and the learners’ previous experience of the subject.</a:t>
            </a:r>
          </a:p>
        </p:txBody>
      </p:sp>
    </p:spTree>
    <p:extLst>
      <p:ext uri="{BB962C8B-B14F-4D97-AF65-F5344CB8AC3E}">
        <p14:creationId xmlns:p14="http://schemas.microsoft.com/office/powerpoint/2010/main" val="2294471848"/>
      </p:ext>
    </p:extLst>
  </p:cSld>
  <p:clrMapOvr>
    <a:masterClrMapping/>
  </p:clrMapOvr>
  <p:transition advClick="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 Same Side Corner Rectangle 7">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320</a:t>
            </a:r>
            <a:endParaRPr lang="en-GB" sz="1130" b="1" dirty="0">
              <a:latin typeface="Arial" panose="020B0604020202020204" pitchFamily="34" charset="0"/>
              <a:cs typeface="Arial" panose="020B0604020202020204" pitchFamily="34" charset="0"/>
            </a:endParaRPr>
          </a:p>
        </p:txBody>
      </p:sp>
      <p:sp>
        <p:nvSpPr>
          <p:cNvPr id="7" name="Title 1"/>
          <p:cNvSpPr>
            <a:spLocks noGrp="1"/>
          </p:cNvSpPr>
          <p:nvPr>
            <p:ph type="title"/>
          </p:nvPr>
        </p:nvSpPr>
        <p:spPr>
          <a:xfrm>
            <a:off x="35496" y="44624"/>
            <a:ext cx="7704856" cy="625434"/>
          </a:xfrm>
        </p:spPr>
        <p:txBody>
          <a:bodyPr>
            <a:noAutofit/>
          </a:bodyPr>
          <a:lstStyle/>
          <a:p>
            <a:r>
              <a:rPr lang="en-IE" sz="4000" dirty="0" smtClean="0"/>
              <a:t>7 – Revision questions</a:t>
            </a:r>
            <a:endParaRPr lang="en-GB" sz="4000" b="1" dirty="0" smtClean="0"/>
          </a:p>
        </p:txBody>
      </p:sp>
      <p:sp>
        <p:nvSpPr>
          <p:cNvPr id="6" name="Rectangle 33"/>
          <p:cNvSpPr/>
          <p:nvPr/>
        </p:nvSpPr>
        <p:spPr>
          <a:xfrm>
            <a:off x="179512" y="1131713"/>
            <a:ext cx="8784976" cy="5641544"/>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a:buClr>
                <a:srgbClr val="0070C0"/>
              </a:buClr>
            </a:pPr>
            <a:endParaRPr lang="en-US" sz="2400" dirty="0">
              <a:solidFill>
                <a:schemeClr val="tx2"/>
              </a:solidFill>
            </a:endParaRPr>
          </a:p>
          <a:p>
            <a:pPr marL="361950" indent="-361950">
              <a:buClr>
                <a:srgbClr val="C00000"/>
              </a:buClr>
              <a:buFont typeface="+mj-lt"/>
              <a:buAutoNum type="arabicPeriod" startAt="3"/>
              <a:tabLst>
                <a:tab pos="8435975" algn="r"/>
              </a:tabLst>
            </a:pPr>
            <a:r>
              <a:rPr lang="en-US" sz="1980" dirty="0"/>
              <a:t>Any combination of four from the following (advantages) </a:t>
            </a:r>
            <a:r>
              <a:rPr lang="en-US" sz="1980" dirty="0" smtClean="0"/>
              <a:t>	[</a:t>
            </a:r>
            <a:r>
              <a:rPr lang="en-US" sz="1980" dirty="0"/>
              <a:t>4]:</a:t>
            </a:r>
          </a:p>
          <a:p>
            <a:pPr marL="723900" indent="-361950">
              <a:buClr>
                <a:srgbClr val="C00000"/>
              </a:buClr>
              <a:buFont typeface="Wingdings" panose="05000000000000000000" pitchFamily="2" charset="2"/>
              <a:buChar char="§"/>
              <a:tabLst>
                <a:tab pos="8435975" algn="r"/>
              </a:tabLst>
            </a:pPr>
            <a:r>
              <a:rPr lang="en-US" sz="1980" dirty="0" smtClean="0"/>
              <a:t>They </a:t>
            </a:r>
            <a:r>
              <a:rPr lang="en-US" sz="1980" dirty="0"/>
              <a:t>can help provide information that is outside a user’s knowledge and experience ...</a:t>
            </a:r>
          </a:p>
          <a:p>
            <a:pPr marL="723900" indent="-361950">
              <a:buClr>
                <a:srgbClr val="C00000"/>
              </a:buClr>
              <a:buFont typeface="Wingdings" panose="05000000000000000000" pitchFamily="2" charset="2"/>
              <a:buChar char="§"/>
              <a:tabLst>
                <a:tab pos="8435975" algn="r"/>
              </a:tabLst>
            </a:pPr>
            <a:r>
              <a:rPr lang="en-US" sz="1980" dirty="0" smtClean="0"/>
              <a:t>... </a:t>
            </a:r>
            <a:r>
              <a:rPr lang="en-US" sz="1980" dirty="0"/>
              <a:t>this can help a user solve a problem that they may not have the knowledge to do so otherwise.</a:t>
            </a:r>
          </a:p>
          <a:p>
            <a:pPr marL="723900" indent="-361950">
              <a:buClr>
                <a:srgbClr val="C00000"/>
              </a:buClr>
              <a:buFont typeface="Wingdings" panose="05000000000000000000" pitchFamily="2" charset="2"/>
              <a:buChar char="§"/>
              <a:tabLst>
                <a:tab pos="8435975" algn="r"/>
              </a:tabLst>
            </a:pPr>
            <a:r>
              <a:rPr lang="en-US" sz="1980" dirty="0" smtClean="0"/>
              <a:t>They </a:t>
            </a:r>
            <a:r>
              <a:rPr lang="en-US" sz="1980" dirty="0"/>
              <a:t>will not forget to ask question or be subject to other human errors ...</a:t>
            </a:r>
          </a:p>
          <a:p>
            <a:pPr marL="723900" indent="-361950">
              <a:buClr>
                <a:srgbClr val="C00000"/>
              </a:buClr>
              <a:buFont typeface="Wingdings" panose="05000000000000000000" pitchFamily="2" charset="2"/>
              <a:buChar char="§"/>
              <a:tabLst>
                <a:tab pos="8435975" algn="r"/>
              </a:tabLst>
            </a:pPr>
            <a:r>
              <a:rPr lang="en-US" sz="1980" dirty="0" smtClean="0"/>
              <a:t>... </a:t>
            </a:r>
            <a:r>
              <a:rPr lang="en-US" sz="1980" dirty="0"/>
              <a:t>this means that all the data required to draw a conclusion can be obtained and will be consistent.</a:t>
            </a:r>
          </a:p>
          <a:p>
            <a:pPr marL="723900" indent="-361950">
              <a:buClr>
                <a:srgbClr val="C00000"/>
              </a:buClr>
              <a:buFont typeface="Wingdings" panose="05000000000000000000" pitchFamily="2" charset="2"/>
              <a:buChar char="§"/>
              <a:tabLst>
                <a:tab pos="8435975" algn="r"/>
              </a:tabLst>
            </a:pPr>
            <a:r>
              <a:rPr lang="en-US" sz="1980" dirty="0" smtClean="0"/>
              <a:t>They </a:t>
            </a:r>
            <a:r>
              <a:rPr lang="en-US" sz="1980" dirty="0"/>
              <a:t>do not require a human to be present to answer questions...</a:t>
            </a:r>
          </a:p>
          <a:p>
            <a:pPr marL="723900" indent="-361950">
              <a:buClr>
                <a:srgbClr val="C00000"/>
              </a:buClr>
              <a:buFont typeface="Wingdings" panose="05000000000000000000" pitchFamily="2" charset="2"/>
              <a:buChar char="§"/>
              <a:tabLst>
                <a:tab pos="8435975" algn="r"/>
              </a:tabLst>
            </a:pPr>
            <a:r>
              <a:rPr lang="en-US" sz="1980" dirty="0" smtClean="0"/>
              <a:t>... </a:t>
            </a:r>
            <a:r>
              <a:rPr lang="en-US" sz="1980" dirty="0"/>
              <a:t>this means they can be made available to use 24/7.</a:t>
            </a:r>
          </a:p>
          <a:p>
            <a:pPr marL="361950">
              <a:buClr>
                <a:srgbClr val="C00000"/>
              </a:buClr>
              <a:tabLst>
                <a:tab pos="8435975" algn="r"/>
              </a:tabLst>
            </a:pPr>
            <a:r>
              <a:rPr lang="en-US" sz="1980" dirty="0"/>
              <a:t>Any combination of two from the following (disadvantages) </a:t>
            </a:r>
            <a:r>
              <a:rPr lang="en-US" sz="1980" dirty="0" smtClean="0"/>
              <a:t>	[</a:t>
            </a:r>
            <a:r>
              <a:rPr lang="en-US" sz="1980" dirty="0"/>
              <a:t>2]:</a:t>
            </a:r>
          </a:p>
          <a:p>
            <a:pPr marL="723900" indent="-361950">
              <a:buClr>
                <a:srgbClr val="C00000"/>
              </a:buClr>
              <a:buFont typeface="Wingdings" panose="05000000000000000000" pitchFamily="2" charset="2"/>
              <a:buChar char="§"/>
              <a:tabLst>
                <a:tab pos="8435975" algn="r"/>
              </a:tabLst>
            </a:pPr>
            <a:r>
              <a:rPr lang="en-US" sz="1980" dirty="0" smtClean="0"/>
              <a:t>They </a:t>
            </a:r>
            <a:r>
              <a:rPr lang="en-US" sz="1980" dirty="0"/>
              <a:t>are not able to use common sense </a:t>
            </a:r>
            <a:r>
              <a:rPr lang="en-US" sz="1980" dirty="0" smtClean="0"/>
              <a:t>...</a:t>
            </a:r>
          </a:p>
          <a:p>
            <a:pPr marL="723900" indent="-361950">
              <a:buClr>
                <a:srgbClr val="C00000"/>
              </a:buClr>
              <a:buFont typeface="Wingdings" panose="05000000000000000000" pitchFamily="2" charset="2"/>
              <a:buChar char="§"/>
              <a:tabLst>
                <a:tab pos="8435975" algn="r"/>
              </a:tabLst>
            </a:pPr>
            <a:r>
              <a:rPr lang="en-US" sz="1980" dirty="0" smtClean="0"/>
              <a:t>... </a:t>
            </a:r>
            <a:r>
              <a:rPr lang="en-US" sz="1980" dirty="0"/>
              <a:t>this means they can only provide a logical </a:t>
            </a:r>
            <a:r>
              <a:rPr lang="en-US" sz="1980" dirty="0" smtClean="0"/>
              <a:t>answer to </a:t>
            </a:r>
            <a:r>
              <a:rPr lang="en-US" sz="1980" dirty="0"/>
              <a:t>a question and not a creative one.</a:t>
            </a:r>
          </a:p>
          <a:p>
            <a:pPr marL="723900" indent="-361950">
              <a:buClr>
                <a:srgbClr val="C00000"/>
              </a:buClr>
              <a:buFont typeface="Wingdings" panose="05000000000000000000" pitchFamily="2" charset="2"/>
              <a:buChar char="§"/>
              <a:tabLst>
                <a:tab pos="8435975" algn="r"/>
              </a:tabLst>
            </a:pPr>
            <a:r>
              <a:rPr lang="en-US" sz="1980" dirty="0" smtClean="0"/>
              <a:t>Errors </a:t>
            </a:r>
            <a:r>
              <a:rPr lang="en-US" sz="1980" dirty="0"/>
              <a:t>may be present in the knowledge bases...</a:t>
            </a:r>
          </a:p>
          <a:p>
            <a:pPr marL="723900" indent="-361950">
              <a:buClr>
                <a:srgbClr val="C00000"/>
              </a:buClr>
              <a:buFont typeface="Wingdings" panose="05000000000000000000" pitchFamily="2" charset="2"/>
              <a:buChar char="§"/>
              <a:tabLst>
                <a:tab pos="8435975" algn="r"/>
              </a:tabLst>
            </a:pPr>
            <a:r>
              <a:rPr lang="en-US" sz="1980" dirty="0" smtClean="0"/>
              <a:t>... </a:t>
            </a:r>
            <a:r>
              <a:rPr lang="en-US" sz="1980" dirty="0"/>
              <a:t>this can result in incorrect conclusions being drawn.</a:t>
            </a:r>
          </a:p>
        </p:txBody>
      </p:sp>
      <p:sp>
        <p:nvSpPr>
          <p:cNvPr id="9" name="TextBox 8"/>
          <p:cNvSpPr txBox="1"/>
          <p:nvPr/>
        </p:nvSpPr>
        <p:spPr>
          <a:xfrm>
            <a:off x="179512" y="1124744"/>
            <a:ext cx="1872208" cy="400110"/>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rgbClr val="0070C0"/>
          </a:solidFill>
        </p:spPr>
        <p:txBody>
          <a:bodyPr wrap="square" rtlCol="0">
            <a:spAutoFit/>
          </a:bodyPr>
          <a:lstStyle/>
          <a:p>
            <a:r>
              <a:rPr lang="en-GB" sz="2000" b="1" dirty="0" smtClean="0">
                <a:solidFill>
                  <a:schemeClr val="bg1"/>
                </a:solidFill>
              </a:rPr>
              <a:t>Answers</a:t>
            </a:r>
            <a:endParaRPr lang="en-GB" sz="2400" b="1" dirty="0">
              <a:solidFill>
                <a:schemeClr val="bg1"/>
              </a:solidFill>
            </a:endParaRPr>
          </a:p>
        </p:txBody>
      </p:sp>
    </p:spTree>
    <p:extLst>
      <p:ext uri="{BB962C8B-B14F-4D97-AF65-F5344CB8AC3E}">
        <p14:creationId xmlns:p14="http://schemas.microsoft.com/office/powerpoint/2010/main" val="124537531"/>
      </p:ext>
    </p:extLst>
  </p:cSld>
  <p:clrMapOvr>
    <a:masterClrMapping/>
  </p:clrMapOvr>
  <p:transition advClick="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 Same Side Corner Rectangle 7">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320</a:t>
            </a:r>
            <a:endParaRPr lang="en-GB" sz="1130" b="1" dirty="0">
              <a:latin typeface="Arial" panose="020B0604020202020204" pitchFamily="34" charset="0"/>
              <a:cs typeface="Arial" panose="020B0604020202020204" pitchFamily="34" charset="0"/>
            </a:endParaRPr>
          </a:p>
        </p:txBody>
      </p:sp>
      <p:sp>
        <p:nvSpPr>
          <p:cNvPr id="7" name="Title 1"/>
          <p:cNvSpPr>
            <a:spLocks noGrp="1"/>
          </p:cNvSpPr>
          <p:nvPr>
            <p:ph type="title"/>
          </p:nvPr>
        </p:nvSpPr>
        <p:spPr>
          <a:xfrm>
            <a:off x="35496" y="44624"/>
            <a:ext cx="7704856" cy="625434"/>
          </a:xfrm>
        </p:spPr>
        <p:txBody>
          <a:bodyPr>
            <a:noAutofit/>
          </a:bodyPr>
          <a:lstStyle/>
          <a:p>
            <a:r>
              <a:rPr lang="en-IE" sz="4000" dirty="0" smtClean="0"/>
              <a:t>7 – Revision questions</a:t>
            </a:r>
            <a:endParaRPr lang="en-GB" sz="4000" b="1" dirty="0" smtClean="0"/>
          </a:p>
        </p:txBody>
      </p:sp>
      <p:sp>
        <p:nvSpPr>
          <p:cNvPr id="6" name="Rectangle 33"/>
          <p:cNvSpPr/>
          <p:nvPr/>
        </p:nvSpPr>
        <p:spPr>
          <a:xfrm>
            <a:off x="179512" y="1131713"/>
            <a:ext cx="8784976" cy="5539978"/>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a:buClr>
                <a:srgbClr val="0070C0"/>
              </a:buClr>
            </a:pPr>
            <a:endParaRPr lang="en-US" sz="2400" dirty="0">
              <a:solidFill>
                <a:schemeClr val="tx2"/>
              </a:solidFill>
            </a:endParaRPr>
          </a:p>
          <a:p>
            <a:pPr marL="361950" indent="-361950">
              <a:buClr>
                <a:srgbClr val="C00000"/>
              </a:buClr>
              <a:buFont typeface="+mj-lt"/>
              <a:buAutoNum type="arabicPeriod" startAt="4"/>
              <a:tabLst>
                <a:tab pos="8435975" algn="r"/>
              </a:tabLst>
            </a:pPr>
            <a:r>
              <a:rPr lang="en-US" sz="2200" dirty="0" smtClean="0"/>
              <a:t>Choose </a:t>
            </a:r>
            <a:r>
              <a:rPr lang="en-US" sz="2200" dirty="0"/>
              <a:t>four from the following points </a:t>
            </a:r>
            <a:r>
              <a:rPr lang="en-US" sz="2200" dirty="0" smtClean="0"/>
              <a:t>	[</a:t>
            </a:r>
            <a:r>
              <a:rPr lang="en-US" sz="2200" dirty="0"/>
              <a:t>4]:</a:t>
            </a:r>
          </a:p>
          <a:p>
            <a:pPr marL="723900" indent="-361950">
              <a:buClr>
                <a:srgbClr val="C00000"/>
              </a:buClr>
              <a:buFont typeface="Wingdings" panose="05000000000000000000" pitchFamily="2" charset="2"/>
              <a:buChar char="§"/>
              <a:tabLst>
                <a:tab pos="8435975" algn="r"/>
              </a:tabLst>
            </a:pPr>
            <a:r>
              <a:rPr lang="en-US" sz="2200" dirty="0" smtClean="0"/>
              <a:t>An </a:t>
            </a:r>
            <a:r>
              <a:rPr lang="en-US" sz="2200" dirty="0"/>
              <a:t>online processing system processes data in transactions...</a:t>
            </a:r>
          </a:p>
          <a:p>
            <a:pPr marL="723900" indent="-361950">
              <a:buClr>
                <a:srgbClr val="C00000"/>
              </a:buClr>
              <a:buFont typeface="Wingdings" panose="05000000000000000000" pitchFamily="2" charset="2"/>
              <a:buChar char="§"/>
              <a:tabLst>
                <a:tab pos="8435975" algn="r"/>
              </a:tabLst>
            </a:pPr>
            <a:r>
              <a:rPr lang="en-US" sz="2200" dirty="0" smtClean="0"/>
              <a:t>... </a:t>
            </a:r>
            <a:r>
              <a:rPr lang="en-US" sz="2200" dirty="0"/>
              <a:t>whereas a real-time processing system process data as soon as it is input.</a:t>
            </a:r>
          </a:p>
          <a:p>
            <a:pPr marL="723900" indent="-361950">
              <a:buClr>
                <a:srgbClr val="C00000"/>
              </a:buClr>
              <a:buFont typeface="Wingdings" panose="05000000000000000000" pitchFamily="2" charset="2"/>
              <a:buChar char="§"/>
              <a:tabLst>
                <a:tab pos="8435975" algn="r"/>
              </a:tabLst>
            </a:pPr>
            <a:r>
              <a:rPr lang="en-US" sz="2200" dirty="0" smtClean="0"/>
              <a:t>Online </a:t>
            </a:r>
            <a:r>
              <a:rPr lang="en-US" sz="2200" dirty="0"/>
              <a:t>processing systems are often used in booking systems, where all the data for the transaction can be collected and then processed ...</a:t>
            </a:r>
          </a:p>
          <a:p>
            <a:pPr marL="723900" indent="-361950">
              <a:buClr>
                <a:srgbClr val="C00000"/>
              </a:buClr>
              <a:buFont typeface="Wingdings" panose="05000000000000000000" pitchFamily="2" charset="2"/>
              <a:buChar char="§"/>
              <a:tabLst>
                <a:tab pos="8435975" algn="r"/>
              </a:tabLst>
            </a:pPr>
            <a:r>
              <a:rPr lang="en-US" sz="2200" dirty="0" smtClean="0"/>
              <a:t>... </a:t>
            </a:r>
            <a:r>
              <a:rPr lang="en-US" sz="2200" dirty="0"/>
              <a:t>whereas real-time processing systems are used when the immediacy of the data is vital, such as air traffic control systems.</a:t>
            </a:r>
          </a:p>
          <a:p>
            <a:pPr marL="361950" indent="-361950">
              <a:buClr>
                <a:srgbClr val="C00000"/>
              </a:buClr>
              <a:buFont typeface="+mj-lt"/>
              <a:buAutoNum type="arabicPeriod" startAt="5"/>
              <a:tabLst>
                <a:tab pos="8435975" algn="r"/>
              </a:tabLst>
            </a:pPr>
            <a:r>
              <a:rPr lang="en-US" sz="2200" dirty="0" smtClean="0"/>
              <a:t>Any </a:t>
            </a:r>
            <a:r>
              <a:rPr lang="en-US" sz="2200" dirty="0"/>
              <a:t>combination of two from the following points </a:t>
            </a:r>
            <a:r>
              <a:rPr lang="en-US" sz="2200" dirty="0" smtClean="0"/>
              <a:t>	[</a:t>
            </a:r>
            <a:r>
              <a:rPr lang="en-US" sz="2200" dirty="0"/>
              <a:t>2]:</a:t>
            </a:r>
          </a:p>
          <a:p>
            <a:pPr marL="723900" indent="-361950">
              <a:buClr>
                <a:srgbClr val="C00000"/>
              </a:buClr>
              <a:buFont typeface="Wingdings" panose="05000000000000000000" pitchFamily="2" charset="2"/>
              <a:buChar char="§"/>
              <a:tabLst>
                <a:tab pos="8435975" algn="r"/>
              </a:tabLst>
            </a:pPr>
            <a:r>
              <a:rPr lang="en-US" sz="2200" dirty="0" smtClean="0"/>
              <a:t>A collection of fields about a </a:t>
            </a:r>
            <a:r>
              <a:rPr lang="en-US" sz="2200" dirty="0"/>
              <a:t>main element </a:t>
            </a:r>
            <a:r>
              <a:rPr lang="en-US" sz="2200" dirty="0" smtClean="0"/>
              <a:t>of a </a:t>
            </a:r>
            <a:r>
              <a:rPr lang="en-US" sz="2200" dirty="0"/>
              <a:t>data system.</a:t>
            </a:r>
          </a:p>
          <a:p>
            <a:pPr marL="723900" indent="-361950">
              <a:buClr>
                <a:srgbClr val="C00000"/>
              </a:buClr>
              <a:buFont typeface="Wingdings" panose="05000000000000000000" pitchFamily="2" charset="2"/>
              <a:buChar char="§"/>
              <a:tabLst>
                <a:tab pos="8435975" algn="r"/>
              </a:tabLst>
            </a:pPr>
            <a:r>
              <a:rPr lang="en-US" sz="2200" dirty="0" smtClean="0"/>
              <a:t>Stores </a:t>
            </a:r>
            <a:r>
              <a:rPr lang="en-US" sz="2200" dirty="0"/>
              <a:t>all of the more permanent data about the customer/employee.</a:t>
            </a:r>
          </a:p>
          <a:p>
            <a:pPr marL="723900" indent="-361950">
              <a:buClr>
                <a:srgbClr val="C00000"/>
              </a:buClr>
              <a:buFont typeface="Wingdings" panose="05000000000000000000" pitchFamily="2" charset="2"/>
              <a:buChar char="§"/>
              <a:tabLst>
                <a:tab pos="8435975" algn="r"/>
              </a:tabLst>
            </a:pPr>
            <a:r>
              <a:rPr lang="en-US" sz="2200" dirty="0" smtClean="0"/>
              <a:t>A </a:t>
            </a:r>
            <a:r>
              <a:rPr lang="en-US" sz="2200" dirty="0"/>
              <a:t>transaction file is normally used to update a master file.</a:t>
            </a:r>
          </a:p>
        </p:txBody>
      </p:sp>
      <p:sp>
        <p:nvSpPr>
          <p:cNvPr id="9" name="TextBox 8"/>
          <p:cNvSpPr txBox="1"/>
          <p:nvPr/>
        </p:nvSpPr>
        <p:spPr>
          <a:xfrm>
            <a:off x="179512" y="1124744"/>
            <a:ext cx="1872208" cy="400110"/>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rgbClr val="0070C0"/>
          </a:solidFill>
        </p:spPr>
        <p:txBody>
          <a:bodyPr wrap="square" rtlCol="0">
            <a:spAutoFit/>
          </a:bodyPr>
          <a:lstStyle/>
          <a:p>
            <a:r>
              <a:rPr lang="en-GB" sz="2000" b="1" dirty="0" smtClean="0">
                <a:solidFill>
                  <a:schemeClr val="bg1"/>
                </a:solidFill>
              </a:rPr>
              <a:t>Answers</a:t>
            </a:r>
            <a:endParaRPr lang="en-GB" sz="2400" b="1" dirty="0">
              <a:solidFill>
                <a:schemeClr val="bg1"/>
              </a:solidFill>
            </a:endParaRPr>
          </a:p>
        </p:txBody>
      </p:sp>
    </p:spTree>
    <p:extLst>
      <p:ext uri="{BB962C8B-B14F-4D97-AF65-F5344CB8AC3E}">
        <p14:creationId xmlns:p14="http://schemas.microsoft.com/office/powerpoint/2010/main" val="977120171"/>
      </p:ext>
    </p:extLst>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2 – Assessment Structure</a:t>
            </a:r>
            <a:endParaRPr lang="en-GB" b="1" dirty="0" smtClean="0"/>
          </a:p>
        </p:txBody>
      </p:sp>
      <p:sp>
        <p:nvSpPr>
          <p:cNvPr id="34" name="Rectangle 33"/>
          <p:cNvSpPr/>
          <p:nvPr/>
        </p:nvSpPr>
        <p:spPr>
          <a:xfrm>
            <a:off x="179512" y="1124744"/>
            <a:ext cx="8712968" cy="5793894"/>
          </a:xfrm>
          <a:prstGeom prst="rect">
            <a:avLst/>
          </a:prstGeom>
        </p:spPr>
        <p:txBody>
          <a:bodyPr wrap="square">
            <a:spAutoFit/>
          </a:bodyPr>
          <a:lstStyle/>
          <a:p>
            <a:pPr>
              <a:buClr>
                <a:srgbClr val="0070C0"/>
              </a:buClr>
            </a:pPr>
            <a:r>
              <a:rPr lang="en-US" sz="2440" dirty="0" smtClean="0"/>
              <a:t>For Cambridge International AS and A Level Information Technology, candidates:</a:t>
            </a:r>
          </a:p>
          <a:p>
            <a:pPr marL="711200" indent="-342900">
              <a:buClr>
                <a:srgbClr val="0070C0"/>
              </a:buClr>
              <a:buFont typeface="Wingdings" panose="05000000000000000000" pitchFamily="2" charset="2"/>
              <a:buChar char="§"/>
            </a:pPr>
            <a:r>
              <a:rPr lang="en-US" sz="2440" dirty="0" smtClean="0"/>
              <a:t>take Papers 1 and 2 only (for the Cambridge International AS Level qualification)</a:t>
            </a:r>
          </a:p>
          <a:p>
            <a:pPr marL="711200" indent="-342900">
              <a:buClr>
                <a:srgbClr val="0070C0"/>
              </a:buClr>
              <a:buFont typeface="Wingdings" panose="05000000000000000000" pitchFamily="2" charset="2"/>
              <a:buChar char="§"/>
            </a:pPr>
            <a:r>
              <a:rPr lang="en-US" sz="2440" dirty="0" smtClean="0"/>
              <a:t>or</a:t>
            </a:r>
          </a:p>
          <a:p>
            <a:pPr marL="711200" indent="-342900">
              <a:buClr>
                <a:srgbClr val="0070C0"/>
              </a:buClr>
              <a:buFont typeface="Wingdings" panose="05000000000000000000" pitchFamily="2" charset="2"/>
              <a:buChar char="§"/>
            </a:pPr>
            <a:r>
              <a:rPr lang="en-US" sz="2440" dirty="0" smtClean="0"/>
              <a:t>follow a staged assessment route by taking Papers 1 and 2 (for Cambridge International AS Level qualification) in one series, then Papers 3 and 4 (for Cambridge International A Level qualification) in a later series</a:t>
            </a:r>
          </a:p>
          <a:p>
            <a:pPr marL="711200" indent="-342900">
              <a:buClr>
                <a:srgbClr val="0070C0"/>
              </a:buClr>
              <a:buFont typeface="Wingdings" panose="05000000000000000000" pitchFamily="2" charset="2"/>
              <a:buChar char="§"/>
            </a:pPr>
            <a:r>
              <a:rPr lang="en-US" sz="2440" dirty="0" smtClean="0"/>
              <a:t>or</a:t>
            </a:r>
          </a:p>
          <a:p>
            <a:pPr marL="711200" indent="-342900">
              <a:buClr>
                <a:srgbClr val="0070C0"/>
              </a:buClr>
              <a:buFont typeface="Wingdings" panose="05000000000000000000" pitchFamily="2" charset="2"/>
              <a:buChar char="§"/>
            </a:pPr>
            <a:r>
              <a:rPr lang="en-US" sz="2440" dirty="0" smtClean="0"/>
              <a:t>take Papers 1, 2, 3 and 4 in the same examination series, leading to the full Cambridge International A Level.</a:t>
            </a:r>
          </a:p>
          <a:p>
            <a:pPr>
              <a:buClr>
                <a:srgbClr val="0070C0"/>
              </a:buClr>
            </a:pPr>
            <a:r>
              <a:rPr lang="en-US" sz="2440" dirty="0" smtClean="0"/>
              <a:t>All components are externally assessed.</a:t>
            </a:r>
            <a:endParaRPr lang="en-US" sz="2440" dirty="0"/>
          </a:p>
        </p:txBody>
      </p:sp>
    </p:spTree>
    <p:extLst>
      <p:ext uri="{BB962C8B-B14F-4D97-AF65-F5344CB8AC3E}">
        <p14:creationId xmlns:p14="http://schemas.microsoft.com/office/powerpoint/2010/main" val="3558591042"/>
      </p:ext>
    </p:extLst>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2 – Assessment Structure</a:t>
            </a:r>
            <a:endParaRPr lang="en-GB" b="1" dirty="0" smtClean="0"/>
          </a:p>
        </p:txBody>
      </p:sp>
      <p:graphicFrame>
        <p:nvGraphicFramePr>
          <p:cNvPr id="2" name="Table 1"/>
          <p:cNvGraphicFramePr>
            <a:graphicFrameLocks noGrp="1"/>
          </p:cNvGraphicFramePr>
          <p:nvPr>
            <p:extLst>
              <p:ext uri="{D42A27DB-BD31-4B8C-83A1-F6EECF244321}">
                <p14:modId xmlns:p14="http://schemas.microsoft.com/office/powerpoint/2010/main" val="346394265"/>
              </p:ext>
            </p:extLst>
          </p:nvPr>
        </p:nvGraphicFramePr>
        <p:xfrm>
          <a:off x="179512" y="1124744"/>
          <a:ext cx="8712968" cy="5400599"/>
        </p:xfrm>
        <a:graphic>
          <a:graphicData uri="http://schemas.openxmlformats.org/drawingml/2006/table">
            <a:tbl>
              <a:tblPr firstRow="1" bandRow="1">
                <a:tableStyleId>{5C22544A-7EE6-4342-B048-85BDC9FD1C3A}</a:tableStyleId>
              </a:tblPr>
              <a:tblGrid>
                <a:gridCol w="6099078"/>
                <a:gridCol w="1306945"/>
                <a:gridCol w="1306945"/>
              </a:tblGrid>
              <a:tr h="390885">
                <a:tc rowSpan="2">
                  <a:txBody>
                    <a:bodyPr/>
                    <a:lstStyle/>
                    <a:p>
                      <a:r>
                        <a:rPr kumimoji="0" lang="en-GB" sz="1850" b="1" i="0" u="none" strike="noStrike" kern="1200" baseline="0" dirty="0" smtClean="0">
                          <a:solidFill>
                            <a:schemeClr val="lt1"/>
                          </a:solidFill>
                          <a:latin typeface="Arial" panose="020B0604020202020204" pitchFamily="34" charset="0"/>
                          <a:ea typeface="+mn-ea"/>
                          <a:cs typeface="Arial" panose="020B0604020202020204" pitchFamily="34" charset="0"/>
                        </a:rPr>
                        <a:t>Component</a:t>
                      </a:r>
                      <a:endParaRPr lang="en-GB" sz="1850" dirty="0">
                        <a:latin typeface="Arial" panose="020B0604020202020204" pitchFamily="34" charset="0"/>
                        <a:cs typeface="Arial" panose="020B0604020202020204" pitchFamily="34" charset="0"/>
                      </a:endParaRPr>
                    </a:p>
                  </a:txBody>
                  <a:tcPr/>
                </a:tc>
                <a:tc gridSpan="2">
                  <a:txBody>
                    <a:bodyPr/>
                    <a:lstStyle/>
                    <a:p>
                      <a:pPr algn="ctr"/>
                      <a:r>
                        <a:rPr lang="en-IE" sz="1850" dirty="0" smtClean="0">
                          <a:latin typeface="Arial" panose="020B0604020202020204" pitchFamily="34" charset="0"/>
                          <a:cs typeface="Arial" panose="020B0604020202020204" pitchFamily="34" charset="0"/>
                        </a:rPr>
                        <a:t>Weighting</a:t>
                      </a:r>
                      <a:endParaRPr lang="en-GB" sz="1850" dirty="0">
                        <a:latin typeface="Arial" panose="020B0604020202020204" pitchFamily="34" charset="0"/>
                        <a:cs typeface="Arial" panose="020B0604020202020204" pitchFamily="34" charset="0"/>
                      </a:endParaRPr>
                    </a:p>
                  </a:txBody>
                  <a:tcPr/>
                </a:tc>
                <a:tc hMerge="1">
                  <a:txBody>
                    <a:bodyPr/>
                    <a:lstStyle/>
                    <a:p>
                      <a:endParaRPr lang="en-GB" dirty="0"/>
                    </a:p>
                  </a:txBody>
                  <a:tcPr/>
                </a:tc>
              </a:tr>
              <a:tr h="390885">
                <a:tc vMerge="1">
                  <a:txBody>
                    <a:bodyPr/>
                    <a:lstStyle/>
                    <a:p>
                      <a:endParaRPr lang="en-GB"/>
                    </a:p>
                  </a:txBody>
                  <a:tcPr/>
                </a:tc>
                <a:tc>
                  <a:txBody>
                    <a:bodyPr/>
                    <a:lstStyle/>
                    <a:p>
                      <a:pPr algn="ctr"/>
                      <a:r>
                        <a:rPr lang="en-IE" sz="1850" dirty="0" smtClean="0">
                          <a:latin typeface="Arial" panose="020B0604020202020204" pitchFamily="34" charset="0"/>
                          <a:cs typeface="Arial" panose="020B0604020202020204" pitchFamily="34" charset="0"/>
                        </a:rPr>
                        <a:t>AS Level</a:t>
                      </a:r>
                      <a:endParaRPr lang="en-GB" sz="1850" dirty="0">
                        <a:latin typeface="Arial" panose="020B0604020202020204" pitchFamily="34" charset="0"/>
                        <a:cs typeface="Arial" panose="020B0604020202020204" pitchFamily="34" charset="0"/>
                      </a:endParaRPr>
                    </a:p>
                  </a:txBody>
                  <a:tcPr/>
                </a:tc>
                <a:tc>
                  <a:txBody>
                    <a:bodyPr/>
                    <a:lstStyle/>
                    <a:p>
                      <a:pPr algn="ctr"/>
                      <a:r>
                        <a:rPr lang="en-IE" sz="1850" dirty="0" smtClean="0">
                          <a:latin typeface="Arial" panose="020B0604020202020204" pitchFamily="34" charset="0"/>
                          <a:cs typeface="Arial" panose="020B0604020202020204" pitchFamily="34" charset="0"/>
                        </a:rPr>
                        <a:t>A Level</a:t>
                      </a:r>
                      <a:endParaRPr lang="en-GB" sz="1850" dirty="0">
                        <a:latin typeface="Arial" panose="020B0604020202020204" pitchFamily="34" charset="0"/>
                        <a:cs typeface="Arial" panose="020B0604020202020204" pitchFamily="34" charset="0"/>
                      </a:endParaRPr>
                    </a:p>
                  </a:txBody>
                  <a:tcPr/>
                </a:tc>
              </a:tr>
              <a:tr h="2161835">
                <a:tc>
                  <a:txBody>
                    <a:bodyPr/>
                    <a:lstStyle/>
                    <a:p>
                      <a:r>
                        <a:rPr kumimoji="0" lang="en-US" sz="1850" b="1" i="0" u="none" strike="noStrike" kern="1200" baseline="0" dirty="0" smtClean="0">
                          <a:solidFill>
                            <a:schemeClr val="dk1"/>
                          </a:solidFill>
                          <a:latin typeface="Arial" panose="020B0604020202020204" pitchFamily="34" charset="0"/>
                          <a:ea typeface="+mn-ea"/>
                          <a:cs typeface="Arial" panose="020B0604020202020204" pitchFamily="34" charset="0"/>
                        </a:rPr>
                        <a:t>Paper 1 Theory                                1 hour 45 minutes</a:t>
                      </a:r>
                    </a:p>
                    <a:p>
                      <a:pPr marL="285750" indent="-285750">
                        <a:buFont typeface="Wingdings" panose="05000000000000000000" pitchFamily="2" charset="2"/>
                        <a:buChar char="§"/>
                      </a:pPr>
                      <a:r>
                        <a:rPr kumimoji="0" lang="en-US" sz="1850" b="0" i="0" u="none" strike="noStrike" kern="1200" baseline="0" dirty="0" smtClean="0">
                          <a:solidFill>
                            <a:schemeClr val="dk1"/>
                          </a:solidFill>
                          <a:latin typeface="Arial" panose="020B0604020202020204" pitchFamily="34" charset="0"/>
                          <a:ea typeface="+mn-ea"/>
                          <a:cs typeface="Arial" panose="020B0604020202020204" pitchFamily="34" charset="0"/>
                        </a:rPr>
                        <a:t>This written paper tests sections 1–10 of the syllabus content.</a:t>
                      </a:r>
                    </a:p>
                    <a:p>
                      <a:pPr marL="285750" indent="-285750">
                        <a:buFont typeface="Wingdings" panose="05000000000000000000" pitchFamily="2" charset="2"/>
                        <a:buChar char="§"/>
                      </a:pPr>
                      <a:r>
                        <a:rPr kumimoji="0" lang="en-US" sz="1850" b="0" i="0" u="none" strike="noStrike" kern="1200" baseline="0" dirty="0" smtClean="0">
                          <a:solidFill>
                            <a:schemeClr val="dk1"/>
                          </a:solidFill>
                          <a:latin typeface="Arial" panose="020B0604020202020204" pitchFamily="34" charset="0"/>
                          <a:ea typeface="+mn-ea"/>
                          <a:cs typeface="Arial" panose="020B0604020202020204" pitchFamily="34" charset="0"/>
                        </a:rPr>
                        <a:t>Candidates answer each question in the spaces provided on the </a:t>
                      </a:r>
                      <a:r>
                        <a:rPr kumimoji="0" lang="en-GB" sz="1850" b="0" i="0" u="none" strike="noStrike" kern="1200" baseline="0" dirty="0" smtClean="0">
                          <a:solidFill>
                            <a:schemeClr val="dk1"/>
                          </a:solidFill>
                          <a:latin typeface="Arial" panose="020B0604020202020204" pitchFamily="34" charset="0"/>
                          <a:ea typeface="+mn-ea"/>
                          <a:cs typeface="Arial" panose="020B0604020202020204" pitchFamily="34" charset="0"/>
                        </a:rPr>
                        <a:t>question paper. All questions are compulsory.</a:t>
                      </a:r>
                    </a:p>
                    <a:p>
                      <a:pPr marL="285750" indent="-285750">
                        <a:buFont typeface="Wingdings" panose="05000000000000000000" pitchFamily="2" charset="2"/>
                        <a:buChar char="§"/>
                      </a:pPr>
                      <a:r>
                        <a:rPr kumimoji="0" lang="en-GB" sz="1850" b="0" i="0" u="none" strike="noStrike" kern="1200" baseline="0" dirty="0" smtClean="0">
                          <a:solidFill>
                            <a:schemeClr val="dk1"/>
                          </a:solidFill>
                          <a:latin typeface="Arial" panose="020B0604020202020204" pitchFamily="34" charset="0"/>
                          <a:ea typeface="+mn-ea"/>
                          <a:cs typeface="Arial" panose="020B0604020202020204" pitchFamily="34" charset="0"/>
                        </a:rPr>
                        <a:t>90 marks</a:t>
                      </a:r>
                      <a:endParaRPr lang="en-GB" sz="1850" dirty="0">
                        <a:latin typeface="Arial" panose="020B0604020202020204" pitchFamily="34" charset="0"/>
                        <a:cs typeface="Arial" panose="020B0604020202020204" pitchFamily="34" charset="0"/>
                      </a:endParaRPr>
                    </a:p>
                  </a:txBody>
                  <a:tcPr/>
                </a:tc>
                <a:tc>
                  <a:txBody>
                    <a:bodyPr/>
                    <a:lstStyle/>
                    <a:p>
                      <a:pPr algn="ctr"/>
                      <a:r>
                        <a:rPr lang="en-IE" sz="1850" dirty="0" smtClean="0">
                          <a:latin typeface="Arial" panose="020B0604020202020204" pitchFamily="34" charset="0"/>
                          <a:cs typeface="Arial" panose="020B0604020202020204" pitchFamily="34" charset="0"/>
                        </a:rPr>
                        <a:t>50%</a:t>
                      </a:r>
                      <a:endParaRPr lang="en-GB" sz="1850" dirty="0">
                        <a:latin typeface="Arial" panose="020B0604020202020204" pitchFamily="34" charset="0"/>
                        <a:cs typeface="Arial" panose="020B0604020202020204" pitchFamily="34" charset="0"/>
                      </a:endParaRPr>
                    </a:p>
                  </a:txBody>
                  <a:tcPr/>
                </a:tc>
                <a:tc>
                  <a:txBody>
                    <a:bodyPr/>
                    <a:lstStyle/>
                    <a:p>
                      <a:pPr algn="ctr"/>
                      <a:r>
                        <a:rPr lang="en-IE" sz="1850" dirty="0" smtClean="0">
                          <a:latin typeface="Arial" panose="020B0604020202020204" pitchFamily="34" charset="0"/>
                          <a:cs typeface="Arial" panose="020B0604020202020204" pitchFamily="34" charset="0"/>
                        </a:rPr>
                        <a:t>25%</a:t>
                      </a:r>
                      <a:endParaRPr lang="en-GB" sz="1850" dirty="0">
                        <a:latin typeface="Arial" panose="020B0604020202020204" pitchFamily="34" charset="0"/>
                        <a:cs typeface="Arial" panose="020B0604020202020204" pitchFamily="34" charset="0"/>
                      </a:endParaRPr>
                    </a:p>
                  </a:txBody>
                  <a:tcPr/>
                </a:tc>
              </a:tr>
              <a:tr h="2456994">
                <a:tc>
                  <a:txBody>
                    <a:bodyPr/>
                    <a:lstStyle/>
                    <a:p>
                      <a:r>
                        <a:rPr kumimoji="0" lang="en-US" sz="1850" b="1" i="0" u="none" strike="noStrike" kern="1200" baseline="0" dirty="0" smtClean="0">
                          <a:solidFill>
                            <a:schemeClr val="dk1"/>
                          </a:solidFill>
                          <a:latin typeface="Arial" panose="020B0604020202020204" pitchFamily="34" charset="0"/>
                          <a:ea typeface="+mn-ea"/>
                          <a:cs typeface="Arial" panose="020B0604020202020204" pitchFamily="34" charset="0"/>
                        </a:rPr>
                        <a:t>Paper 2 Practical                           2 hours 30 minutes</a:t>
                      </a:r>
                    </a:p>
                    <a:p>
                      <a:pPr marL="285750" indent="-285750">
                        <a:buFont typeface="Wingdings" panose="05000000000000000000" pitchFamily="2" charset="2"/>
                        <a:buChar char="§"/>
                      </a:pPr>
                      <a:r>
                        <a:rPr kumimoji="0" lang="en-US" sz="1850" b="0" i="0" u="none" strike="noStrike" kern="1200" baseline="0" dirty="0" smtClean="0">
                          <a:solidFill>
                            <a:schemeClr val="dk1"/>
                          </a:solidFill>
                          <a:latin typeface="Arial" panose="020B0604020202020204" pitchFamily="34" charset="0"/>
                          <a:ea typeface="+mn-ea"/>
                          <a:cs typeface="Arial" panose="020B0604020202020204" pitchFamily="34" charset="0"/>
                        </a:rPr>
                        <a:t>This paper tests sections 8–10 of the syllabus content. Candidates will also need to use their previous knowledge from sections 1–7.</a:t>
                      </a:r>
                    </a:p>
                    <a:p>
                      <a:pPr marL="285750" indent="-285750">
                        <a:buFont typeface="Wingdings" panose="05000000000000000000" pitchFamily="2" charset="2"/>
                        <a:buChar char="§"/>
                      </a:pPr>
                      <a:r>
                        <a:rPr kumimoji="0" lang="en-GB" sz="1850" b="0" i="0" u="none" strike="noStrike" kern="1200" baseline="0" dirty="0" smtClean="0">
                          <a:solidFill>
                            <a:schemeClr val="dk1"/>
                          </a:solidFill>
                          <a:latin typeface="Arial" panose="020B0604020202020204" pitchFamily="34" charset="0"/>
                          <a:ea typeface="+mn-ea"/>
                          <a:cs typeface="Arial" panose="020B0604020202020204" pitchFamily="34" charset="0"/>
                        </a:rPr>
                        <a:t>All tasks are compulsory.</a:t>
                      </a:r>
                    </a:p>
                    <a:p>
                      <a:pPr marL="285750" indent="-285750">
                        <a:buFont typeface="Wingdings" panose="05000000000000000000" pitchFamily="2" charset="2"/>
                        <a:buChar char="§"/>
                      </a:pPr>
                      <a:r>
                        <a:rPr kumimoji="0" lang="en-US" sz="1850" b="0" i="0" u="none" strike="noStrike" kern="1200" baseline="0" dirty="0" smtClean="0">
                          <a:solidFill>
                            <a:schemeClr val="dk1"/>
                          </a:solidFill>
                          <a:latin typeface="Arial" panose="020B0604020202020204" pitchFamily="34" charset="0"/>
                          <a:ea typeface="+mn-ea"/>
                          <a:cs typeface="Arial" panose="020B0604020202020204" pitchFamily="34" charset="0"/>
                        </a:rPr>
                        <a:t>Candidates must use the most appropriate software and the most </a:t>
                      </a:r>
                      <a:r>
                        <a:rPr kumimoji="0" lang="en-GB" sz="1850" b="0" i="0" u="none" strike="noStrike" kern="1200" baseline="0" dirty="0" smtClean="0">
                          <a:solidFill>
                            <a:schemeClr val="dk1"/>
                          </a:solidFill>
                          <a:latin typeface="Arial" panose="020B0604020202020204" pitchFamily="34" charset="0"/>
                          <a:ea typeface="+mn-ea"/>
                          <a:cs typeface="Arial" panose="020B0604020202020204" pitchFamily="34" charset="0"/>
                        </a:rPr>
                        <a:t>appropriate methods.</a:t>
                      </a:r>
                    </a:p>
                    <a:p>
                      <a:pPr marL="285750" indent="-285750">
                        <a:buFont typeface="Wingdings" panose="05000000000000000000" pitchFamily="2" charset="2"/>
                        <a:buChar char="§"/>
                      </a:pPr>
                      <a:r>
                        <a:rPr kumimoji="0" lang="en-GB" sz="1850" b="0" i="0" u="none" strike="noStrike" kern="1200" baseline="0" dirty="0" smtClean="0">
                          <a:solidFill>
                            <a:schemeClr val="dk1"/>
                          </a:solidFill>
                          <a:latin typeface="Arial" panose="020B0604020202020204" pitchFamily="34" charset="0"/>
                          <a:ea typeface="+mn-ea"/>
                          <a:cs typeface="Arial" panose="020B0604020202020204" pitchFamily="34" charset="0"/>
                        </a:rPr>
                        <a:t>110 marks</a:t>
                      </a:r>
                      <a:endParaRPr lang="en-GB" sz="1850" dirty="0">
                        <a:latin typeface="Arial" panose="020B0604020202020204" pitchFamily="34" charset="0"/>
                        <a:cs typeface="Arial" panose="020B0604020202020204" pitchFamily="34" charset="0"/>
                      </a:endParaRPr>
                    </a:p>
                  </a:txBody>
                  <a:tcPr/>
                </a:tc>
                <a:tc>
                  <a:txBody>
                    <a:bodyPr/>
                    <a:lstStyle/>
                    <a:p>
                      <a:pPr algn="ctr"/>
                      <a:r>
                        <a:rPr lang="en-IE" sz="1850" dirty="0" smtClean="0">
                          <a:latin typeface="Arial" panose="020B0604020202020204" pitchFamily="34" charset="0"/>
                          <a:cs typeface="Arial" panose="020B0604020202020204" pitchFamily="34" charset="0"/>
                        </a:rPr>
                        <a:t>50%</a:t>
                      </a:r>
                      <a:endParaRPr lang="en-GB" sz="1850" dirty="0">
                        <a:latin typeface="Arial" panose="020B0604020202020204" pitchFamily="34" charset="0"/>
                        <a:cs typeface="Arial" panose="020B0604020202020204" pitchFamily="34" charset="0"/>
                      </a:endParaRPr>
                    </a:p>
                  </a:txBody>
                  <a:tcPr/>
                </a:tc>
                <a:tc>
                  <a:txBody>
                    <a:bodyPr/>
                    <a:lstStyle/>
                    <a:p>
                      <a:pPr algn="ctr"/>
                      <a:r>
                        <a:rPr lang="en-IE" sz="1850" dirty="0" smtClean="0">
                          <a:latin typeface="Arial" panose="020B0604020202020204" pitchFamily="34" charset="0"/>
                          <a:cs typeface="Arial" panose="020B0604020202020204" pitchFamily="34" charset="0"/>
                        </a:rPr>
                        <a:t>25%</a:t>
                      </a:r>
                      <a:endParaRPr lang="en-GB" sz="185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3833278521"/>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2 – Assessment Structure</a:t>
            </a:r>
            <a:endParaRPr lang="en-GB" b="1" dirty="0" smtClean="0"/>
          </a:p>
        </p:txBody>
      </p:sp>
      <p:graphicFrame>
        <p:nvGraphicFramePr>
          <p:cNvPr id="2" name="Table 1"/>
          <p:cNvGraphicFramePr>
            <a:graphicFrameLocks noGrp="1"/>
          </p:cNvGraphicFramePr>
          <p:nvPr>
            <p:extLst>
              <p:ext uri="{D42A27DB-BD31-4B8C-83A1-F6EECF244321}">
                <p14:modId xmlns:p14="http://schemas.microsoft.com/office/powerpoint/2010/main" val="3881025859"/>
              </p:ext>
            </p:extLst>
          </p:nvPr>
        </p:nvGraphicFramePr>
        <p:xfrm>
          <a:off x="179512" y="1124744"/>
          <a:ext cx="8784976" cy="5472608"/>
        </p:xfrm>
        <a:graphic>
          <a:graphicData uri="http://schemas.openxmlformats.org/drawingml/2006/table">
            <a:tbl>
              <a:tblPr firstRow="1" bandRow="1">
                <a:tableStyleId>{5C22544A-7EE6-4342-B048-85BDC9FD1C3A}</a:tableStyleId>
              </a:tblPr>
              <a:tblGrid>
                <a:gridCol w="6515524"/>
                <a:gridCol w="1244538"/>
                <a:gridCol w="1024914"/>
              </a:tblGrid>
              <a:tr h="377421">
                <a:tc rowSpan="2">
                  <a:txBody>
                    <a:bodyPr/>
                    <a:lstStyle/>
                    <a:p>
                      <a:r>
                        <a:rPr kumimoji="0" lang="en-GB" sz="1800" b="1" i="0" u="none" strike="noStrike" kern="1200" baseline="0" dirty="0" smtClean="0">
                          <a:solidFill>
                            <a:schemeClr val="lt1"/>
                          </a:solidFill>
                          <a:latin typeface="Arial" panose="020B0604020202020204" pitchFamily="34" charset="0"/>
                          <a:ea typeface="+mn-ea"/>
                          <a:cs typeface="Arial" panose="020B0604020202020204" pitchFamily="34" charset="0"/>
                        </a:rPr>
                        <a:t>Component</a:t>
                      </a:r>
                      <a:endParaRPr lang="en-GB" dirty="0">
                        <a:latin typeface="Arial" panose="020B0604020202020204" pitchFamily="34" charset="0"/>
                        <a:cs typeface="Arial" panose="020B0604020202020204" pitchFamily="34" charset="0"/>
                      </a:endParaRPr>
                    </a:p>
                  </a:txBody>
                  <a:tcPr/>
                </a:tc>
                <a:tc gridSpan="2">
                  <a:txBody>
                    <a:bodyPr/>
                    <a:lstStyle/>
                    <a:p>
                      <a:pPr algn="ctr"/>
                      <a:r>
                        <a:rPr lang="en-IE" dirty="0" smtClean="0">
                          <a:latin typeface="Arial" panose="020B0604020202020204" pitchFamily="34" charset="0"/>
                          <a:cs typeface="Arial" panose="020B0604020202020204" pitchFamily="34" charset="0"/>
                        </a:rPr>
                        <a:t>Weighting</a:t>
                      </a:r>
                      <a:endParaRPr lang="en-GB" dirty="0">
                        <a:latin typeface="Arial" panose="020B0604020202020204" pitchFamily="34" charset="0"/>
                        <a:cs typeface="Arial" panose="020B0604020202020204" pitchFamily="34" charset="0"/>
                      </a:endParaRPr>
                    </a:p>
                  </a:txBody>
                  <a:tcPr/>
                </a:tc>
                <a:tc hMerge="1">
                  <a:txBody>
                    <a:bodyPr/>
                    <a:lstStyle/>
                    <a:p>
                      <a:endParaRPr lang="en-GB" dirty="0"/>
                    </a:p>
                  </a:txBody>
                  <a:tcPr/>
                </a:tc>
              </a:tr>
              <a:tr h="377421">
                <a:tc vMerge="1">
                  <a:txBody>
                    <a:bodyPr/>
                    <a:lstStyle/>
                    <a:p>
                      <a:endParaRPr lang="en-GB"/>
                    </a:p>
                  </a:txBody>
                  <a:tcPr/>
                </a:tc>
                <a:tc>
                  <a:txBody>
                    <a:bodyPr/>
                    <a:lstStyle/>
                    <a:p>
                      <a:pPr algn="ctr"/>
                      <a:r>
                        <a:rPr lang="en-IE" dirty="0" smtClean="0">
                          <a:latin typeface="Arial" panose="020B0604020202020204" pitchFamily="34" charset="0"/>
                          <a:cs typeface="Arial" panose="020B0604020202020204" pitchFamily="34" charset="0"/>
                        </a:rPr>
                        <a:t>AS Level</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A Level</a:t>
                      </a:r>
                      <a:endParaRPr lang="en-GB" dirty="0">
                        <a:latin typeface="Arial" panose="020B0604020202020204" pitchFamily="34" charset="0"/>
                        <a:cs typeface="Arial" panose="020B0604020202020204" pitchFamily="34" charset="0"/>
                      </a:endParaRPr>
                    </a:p>
                  </a:txBody>
                  <a:tcPr/>
                </a:tc>
              </a:tr>
              <a:tr h="2075817">
                <a:tc>
                  <a:txBody>
                    <a:bodyPr/>
                    <a:lstStyle/>
                    <a:p>
                      <a:r>
                        <a:rPr kumimoji="0" lang="en-US" sz="1800" b="1" i="0" u="none" strike="noStrike" kern="1200" baseline="0" dirty="0" smtClean="0">
                          <a:solidFill>
                            <a:schemeClr val="dk1"/>
                          </a:solidFill>
                          <a:latin typeface="Arial" panose="020B0604020202020204" pitchFamily="34" charset="0"/>
                          <a:ea typeface="+mn-ea"/>
                          <a:cs typeface="Arial" panose="020B0604020202020204" pitchFamily="34" charset="0"/>
                        </a:rPr>
                        <a:t>Paper 3 Advanced Theory 1 hour 45 minutes</a:t>
                      </a:r>
                    </a:p>
                    <a:p>
                      <a:pPr marL="285750" indent="-285750">
                        <a:buFont typeface="Wingdings" panose="05000000000000000000" pitchFamily="2" charset="2"/>
                        <a:buChar char="§"/>
                      </a:pPr>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This written paper tests sections 11–19 of the syllabus content. The content of sections 1–10 is assumed knowledge.</a:t>
                      </a:r>
                    </a:p>
                    <a:p>
                      <a:pPr marL="285750" indent="-285750">
                        <a:buFont typeface="Wingdings" panose="05000000000000000000" pitchFamily="2" charset="2"/>
                        <a:buChar char="§"/>
                      </a:pPr>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Candidates answer each question in the spaces provided on the </a:t>
                      </a:r>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question paper. All questions are compulsory.</a:t>
                      </a:r>
                    </a:p>
                    <a:p>
                      <a:pPr marL="285750" indent="-285750">
                        <a:buFont typeface="Wingdings" panose="05000000000000000000" pitchFamily="2" charset="2"/>
                        <a:buChar char="§"/>
                      </a:pPr>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90 marks</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25%</a:t>
                      </a:r>
                      <a:endParaRPr lang="en-GB" dirty="0">
                        <a:latin typeface="Arial" panose="020B0604020202020204" pitchFamily="34" charset="0"/>
                        <a:cs typeface="Arial" panose="020B0604020202020204" pitchFamily="34" charset="0"/>
                      </a:endParaRPr>
                    </a:p>
                  </a:txBody>
                  <a:tcPr/>
                </a:tc>
              </a:tr>
              <a:tr h="2641949">
                <a:tc>
                  <a:txBody>
                    <a:bodyPr/>
                    <a:lstStyle/>
                    <a:p>
                      <a:r>
                        <a:rPr kumimoji="0" lang="en-US" sz="1800" b="1" i="0" u="none" strike="noStrike" kern="1200" baseline="0" dirty="0" smtClean="0">
                          <a:solidFill>
                            <a:schemeClr val="dk1"/>
                          </a:solidFill>
                          <a:latin typeface="Arial" panose="020B0604020202020204" pitchFamily="34" charset="0"/>
                          <a:ea typeface="+mn-ea"/>
                          <a:cs typeface="Arial" panose="020B0604020202020204" pitchFamily="34" charset="0"/>
                        </a:rPr>
                        <a:t>Paper 4 Advanced Practical 2 hours 30 minutes</a:t>
                      </a:r>
                    </a:p>
                    <a:p>
                      <a:pPr marL="285750" indent="-285750">
                        <a:buFont typeface="Wingdings" panose="05000000000000000000" pitchFamily="2" charset="2"/>
                        <a:buChar char="§"/>
                      </a:pPr>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This paper tests sections 16–19 of the syllabus content, and sections 8–9 of the syllabus content within a problem-solving context. Candidates will also need to use their previous knowledge from all sections of the syllabus. All tasks are compulsory.</a:t>
                      </a:r>
                    </a:p>
                    <a:p>
                      <a:pPr marL="285750" indent="-285750">
                        <a:buFont typeface="Wingdings" panose="05000000000000000000" pitchFamily="2" charset="2"/>
                        <a:buChar char="§"/>
                      </a:pPr>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Candidates must use the most appropriate software and the most </a:t>
                      </a:r>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appropriate methods.</a:t>
                      </a:r>
                    </a:p>
                    <a:p>
                      <a:pPr marL="285750" indent="-285750">
                        <a:buFont typeface="Wingdings" panose="05000000000000000000" pitchFamily="2" charset="2"/>
                        <a:buChar char="§"/>
                      </a:pPr>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110 marks</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25%</a:t>
                      </a:r>
                      <a:endParaRPr lang="en-GB"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1426294679"/>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2 – Grade Descriptors – Grade A</a:t>
            </a:r>
            <a:endParaRPr lang="en-GB" b="1" dirty="0" smtClean="0"/>
          </a:p>
        </p:txBody>
      </p:sp>
      <p:sp>
        <p:nvSpPr>
          <p:cNvPr id="34" name="Rectangle 33"/>
          <p:cNvSpPr/>
          <p:nvPr/>
        </p:nvSpPr>
        <p:spPr>
          <a:xfrm>
            <a:off x="323527" y="1124744"/>
            <a:ext cx="8424935" cy="5632311"/>
          </a:xfrm>
          <a:prstGeom prst="rect">
            <a:avLst/>
          </a:prstGeom>
        </p:spPr>
        <p:txBody>
          <a:bodyPr wrap="square">
            <a:spAutoFit/>
          </a:bodyPr>
          <a:lstStyle/>
          <a:p>
            <a:pPr>
              <a:buClr>
                <a:srgbClr val="0070C0"/>
              </a:buClr>
            </a:pPr>
            <a:r>
              <a:rPr lang="en-US" dirty="0" smtClean="0"/>
              <a:t>To </a:t>
            </a:r>
            <a:r>
              <a:rPr lang="en-US" dirty="0"/>
              <a:t>achieve a </a:t>
            </a:r>
            <a:r>
              <a:rPr lang="en-US" b="1" dirty="0"/>
              <a:t>Grade A</a:t>
            </a:r>
            <a:r>
              <a:rPr lang="en-US" dirty="0"/>
              <a:t>, a candidate will be able to:</a:t>
            </a:r>
          </a:p>
          <a:p>
            <a:pPr marL="342900" indent="-342900">
              <a:buClr>
                <a:srgbClr val="0070C0"/>
              </a:buClr>
              <a:buFont typeface="Arial" panose="020B0604020202020204" pitchFamily="34" charset="0"/>
              <a:buChar char="•"/>
            </a:pPr>
            <a:r>
              <a:rPr lang="en-US" dirty="0" smtClean="0"/>
              <a:t>recall </a:t>
            </a:r>
            <a:r>
              <a:rPr lang="en-US" dirty="0"/>
              <a:t>and communicate precise knowledge and display comprehensive understanding of </a:t>
            </a:r>
            <a:r>
              <a:rPr lang="en-US" dirty="0" smtClean="0"/>
              <a:t>scientific phenomena</a:t>
            </a:r>
            <a:r>
              <a:rPr lang="en-US" dirty="0"/>
              <a:t>, facts, laws, definitions, concepts and theories</a:t>
            </a:r>
          </a:p>
          <a:p>
            <a:pPr marL="342900" indent="-342900">
              <a:buClr>
                <a:srgbClr val="0070C0"/>
              </a:buClr>
              <a:buFont typeface="Arial" panose="020B0604020202020204" pitchFamily="34" charset="0"/>
              <a:buChar char="•"/>
            </a:pPr>
            <a:r>
              <a:rPr lang="en-US" dirty="0" smtClean="0"/>
              <a:t>apply </a:t>
            </a:r>
            <a:r>
              <a:rPr lang="en-US" dirty="0"/>
              <a:t>scientific concepts and theories to present reasoned explanations of familiar and </a:t>
            </a:r>
            <a:r>
              <a:rPr lang="en-US" dirty="0" smtClean="0"/>
              <a:t>unfamiliar phenomena</a:t>
            </a:r>
            <a:r>
              <a:rPr lang="en-US" dirty="0"/>
              <a:t>, to solve complex problems involving several stages, and to make reasoned predictions </a:t>
            </a:r>
            <a:r>
              <a:rPr lang="en-US" dirty="0" smtClean="0"/>
              <a:t>and hypotheses</a:t>
            </a:r>
            <a:endParaRPr lang="en-US" dirty="0"/>
          </a:p>
          <a:p>
            <a:pPr marL="342900" indent="-342900">
              <a:buClr>
                <a:srgbClr val="0070C0"/>
              </a:buClr>
              <a:buFont typeface="Arial" panose="020B0604020202020204" pitchFamily="34" charset="0"/>
              <a:buChar char="•"/>
            </a:pPr>
            <a:r>
              <a:rPr lang="en-US" dirty="0" smtClean="0"/>
              <a:t>communicate </a:t>
            </a:r>
            <a:r>
              <a:rPr lang="en-US" dirty="0"/>
              <a:t>and present complex scientific ideas, observations and data clearly and </a:t>
            </a:r>
            <a:r>
              <a:rPr lang="en-US" dirty="0" smtClean="0"/>
              <a:t>logically, independently </a:t>
            </a:r>
            <a:r>
              <a:rPr lang="en-US" dirty="0"/>
              <a:t>using scientific terminology and conventions consistently and correctly</a:t>
            </a:r>
          </a:p>
          <a:p>
            <a:pPr marL="342900" indent="-342900">
              <a:buClr>
                <a:srgbClr val="0070C0"/>
              </a:buClr>
              <a:buFont typeface="Arial" panose="020B0604020202020204" pitchFamily="34" charset="0"/>
              <a:buChar char="•"/>
            </a:pPr>
            <a:r>
              <a:rPr lang="en-US" dirty="0" smtClean="0"/>
              <a:t>independently </a:t>
            </a:r>
            <a:r>
              <a:rPr lang="en-US" dirty="0"/>
              <a:t>select, process and </a:t>
            </a:r>
            <a:r>
              <a:rPr lang="en-US" dirty="0" err="1"/>
              <a:t>synthesise</a:t>
            </a:r>
            <a:r>
              <a:rPr lang="en-US" dirty="0"/>
              <a:t> information presented in a variety of ways, and use it </a:t>
            </a:r>
            <a:r>
              <a:rPr lang="en-US" dirty="0" smtClean="0"/>
              <a:t>to draw </a:t>
            </a:r>
            <a:r>
              <a:rPr lang="en-US" dirty="0"/>
              <a:t>valid conclusions and discuss the scientific, technological, social, economic and </a:t>
            </a:r>
            <a:r>
              <a:rPr lang="en-US" dirty="0" smtClean="0"/>
              <a:t>environmental implications</a:t>
            </a:r>
            <a:endParaRPr lang="en-US" dirty="0"/>
          </a:p>
          <a:p>
            <a:pPr marL="342900" indent="-342900">
              <a:buClr>
                <a:srgbClr val="0070C0"/>
              </a:buClr>
              <a:buFont typeface="Arial" panose="020B0604020202020204" pitchFamily="34" charset="0"/>
              <a:buChar char="•"/>
            </a:pPr>
            <a:r>
              <a:rPr lang="en-US" dirty="0" smtClean="0"/>
              <a:t>devise </a:t>
            </a:r>
            <a:r>
              <a:rPr lang="en-US" dirty="0"/>
              <a:t>strategies to solve problems in complex situations which may involve many variables or </a:t>
            </a:r>
            <a:r>
              <a:rPr lang="en-US" dirty="0" smtClean="0"/>
              <a:t>complex manipulation </a:t>
            </a:r>
            <a:r>
              <a:rPr lang="en-US" dirty="0"/>
              <a:t>of data or ideas through multiple steps</a:t>
            </a:r>
          </a:p>
          <a:p>
            <a:pPr marL="342900" indent="-342900">
              <a:buClr>
                <a:srgbClr val="0070C0"/>
              </a:buClr>
              <a:buFont typeface="Arial" panose="020B0604020202020204" pitchFamily="34" charset="0"/>
              <a:buChar char="•"/>
            </a:pPr>
            <a:r>
              <a:rPr lang="en-US" dirty="0" smtClean="0"/>
              <a:t>analyse </a:t>
            </a:r>
            <a:r>
              <a:rPr lang="en-US" dirty="0"/>
              <a:t>data to identify any patterns or trends, taking account of limitations in the quality of the data </a:t>
            </a:r>
            <a:r>
              <a:rPr lang="en-US" dirty="0" smtClean="0"/>
              <a:t>and justifying </a:t>
            </a:r>
            <a:r>
              <a:rPr lang="en-US" dirty="0"/>
              <a:t>the conclusions reached select, describe, justify and evaluate techniques for a large range </a:t>
            </a:r>
            <a:r>
              <a:rPr lang="en-US" dirty="0" smtClean="0"/>
              <a:t>of scientific </a:t>
            </a:r>
            <a:r>
              <a:rPr lang="en-US" dirty="0"/>
              <a:t>operations and laboratory procedures.</a:t>
            </a:r>
          </a:p>
        </p:txBody>
      </p:sp>
    </p:spTree>
    <p:extLst>
      <p:ext uri="{BB962C8B-B14F-4D97-AF65-F5344CB8AC3E}">
        <p14:creationId xmlns:p14="http://schemas.microsoft.com/office/powerpoint/2010/main" val="1321932411"/>
      </p:ext>
    </p:extLst>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3 – Assessment Objectives</a:t>
            </a:r>
            <a:endParaRPr lang="en-GB" b="1" dirty="0" smtClean="0"/>
          </a:p>
        </p:txBody>
      </p:sp>
      <p:sp>
        <p:nvSpPr>
          <p:cNvPr id="34" name="Rectangle 33"/>
          <p:cNvSpPr/>
          <p:nvPr/>
        </p:nvSpPr>
        <p:spPr>
          <a:xfrm>
            <a:off x="179512" y="1124744"/>
            <a:ext cx="8784976" cy="5724644"/>
          </a:xfrm>
          <a:prstGeom prst="rect">
            <a:avLst/>
          </a:prstGeom>
        </p:spPr>
        <p:txBody>
          <a:bodyPr wrap="square">
            <a:spAutoFit/>
          </a:bodyPr>
          <a:lstStyle/>
          <a:p>
            <a:pPr marL="285750" indent="-285750">
              <a:buClr>
                <a:srgbClr val="0070C0"/>
              </a:buClr>
              <a:buFont typeface="Wingdings 3" panose="05040102010807070707" pitchFamily="18" charset="2"/>
              <a:buChar char=""/>
            </a:pPr>
            <a:r>
              <a:rPr lang="en-US" sz="1900" dirty="0" smtClean="0"/>
              <a:t>Cambridge </a:t>
            </a:r>
            <a:r>
              <a:rPr lang="en-US" sz="1900" dirty="0"/>
              <a:t>International AS and A Level Information Technology has three assessment objectives:</a:t>
            </a:r>
          </a:p>
          <a:p>
            <a:pPr marL="627063" indent="-285750">
              <a:buClr>
                <a:srgbClr val="0070C0"/>
              </a:buClr>
              <a:buFont typeface="Wingdings" panose="05000000000000000000" pitchFamily="2" charset="2"/>
              <a:buChar char="§"/>
            </a:pPr>
            <a:r>
              <a:rPr lang="en-US" sz="1900" dirty="0"/>
              <a:t>AO1 Recall, select and communicate knowledge and understanding of IT</a:t>
            </a:r>
          </a:p>
          <a:p>
            <a:pPr marL="627063" indent="-285750">
              <a:buClr>
                <a:srgbClr val="0070C0"/>
              </a:buClr>
              <a:buFont typeface="Wingdings" panose="05000000000000000000" pitchFamily="2" charset="2"/>
              <a:buChar char="§"/>
            </a:pPr>
            <a:r>
              <a:rPr lang="en-US" sz="1900" dirty="0"/>
              <a:t>AO2 Apply knowledge, understanding and skills to produce IT-based solutions</a:t>
            </a:r>
          </a:p>
          <a:p>
            <a:pPr marL="627063" indent="-285750">
              <a:buClr>
                <a:srgbClr val="0070C0"/>
              </a:buClr>
              <a:buFont typeface="Wingdings" panose="05000000000000000000" pitchFamily="2" charset="2"/>
              <a:buChar char="§"/>
            </a:pPr>
            <a:r>
              <a:rPr lang="en-US" sz="1900" dirty="0"/>
              <a:t>AO3 Analyse, evaluate, make reasoned judgements and present conclusions</a:t>
            </a:r>
          </a:p>
          <a:p>
            <a:pPr>
              <a:buClr>
                <a:srgbClr val="0070C0"/>
              </a:buClr>
            </a:pPr>
            <a:r>
              <a:rPr lang="en-US" sz="1900" b="1" dirty="0"/>
              <a:t>2.3 Relationship between assessment objectives and components</a:t>
            </a:r>
          </a:p>
          <a:p>
            <a:pPr marL="285750" indent="-285750">
              <a:buClr>
                <a:srgbClr val="0070C0"/>
              </a:buClr>
              <a:buFont typeface="Wingdings 3" panose="05040102010807070707" pitchFamily="18" charset="2"/>
              <a:buChar char=""/>
            </a:pPr>
            <a:r>
              <a:rPr lang="en-US" sz="1900" dirty="0"/>
              <a:t>The approximate weightings allocated to each of the assessment objectives are </a:t>
            </a:r>
            <a:r>
              <a:rPr lang="en-US" sz="1900" dirty="0" err="1"/>
              <a:t>summarised</a:t>
            </a:r>
            <a:r>
              <a:rPr lang="en-US" sz="1900" dirty="0"/>
              <a:t> below</a:t>
            </a:r>
            <a:r>
              <a:rPr lang="en-US" sz="1900" dirty="0" smtClean="0"/>
              <a:t>.</a:t>
            </a:r>
          </a:p>
          <a:p>
            <a:pPr marL="285750" indent="-285750">
              <a:buClr>
                <a:srgbClr val="0070C0"/>
              </a:buClr>
              <a:buFont typeface="Wingdings 3" panose="05040102010807070707" pitchFamily="18" charset="2"/>
              <a:buChar char=""/>
            </a:pPr>
            <a:endParaRPr lang="en-US" sz="2400" dirty="0"/>
          </a:p>
          <a:p>
            <a:pPr marL="285750" indent="-285750">
              <a:buClr>
                <a:srgbClr val="0070C0"/>
              </a:buClr>
              <a:buFont typeface="Wingdings 3" panose="05040102010807070707" pitchFamily="18" charset="2"/>
              <a:buChar char=""/>
            </a:pPr>
            <a:endParaRPr lang="en-US" sz="1900" dirty="0" smtClean="0"/>
          </a:p>
          <a:p>
            <a:pPr marL="285750" indent="-285750">
              <a:buClr>
                <a:srgbClr val="0070C0"/>
              </a:buClr>
              <a:buFont typeface="Wingdings 3" panose="05040102010807070707" pitchFamily="18" charset="2"/>
              <a:buChar char=""/>
            </a:pPr>
            <a:endParaRPr lang="en-US" sz="1900" dirty="0"/>
          </a:p>
          <a:p>
            <a:pPr marL="285750" indent="-285750">
              <a:buClr>
                <a:srgbClr val="0070C0"/>
              </a:buClr>
              <a:buFont typeface="Wingdings 3" panose="05040102010807070707" pitchFamily="18" charset="2"/>
              <a:buChar char=""/>
            </a:pPr>
            <a:endParaRPr lang="en-US" sz="1900" dirty="0" smtClean="0"/>
          </a:p>
          <a:p>
            <a:pPr marL="285750" indent="-285750">
              <a:buClr>
                <a:srgbClr val="0070C0"/>
              </a:buClr>
              <a:buFont typeface="Wingdings 3" panose="05040102010807070707" pitchFamily="18" charset="2"/>
              <a:buChar char=""/>
            </a:pPr>
            <a:endParaRPr lang="en-US" sz="1900" dirty="0"/>
          </a:p>
          <a:p>
            <a:pPr marL="285750" indent="-285750">
              <a:buClr>
                <a:srgbClr val="0070C0"/>
              </a:buClr>
              <a:buFont typeface="Wingdings 3" panose="05040102010807070707" pitchFamily="18" charset="2"/>
              <a:buChar char=""/>
            </a:pPr>
            <a:endParaRPr lang="en-US" sz="1900" dirty="0" smtClean="0"/>
          </a:p>
          <a:p>
            <a:pPr>
              <a:buClr>
                <a:srgbClr val="0070C0"/>
              </a:buClr>
            </a:pPr>
            <a:endParaRPr lang="en-US" sz="1900" dirty="0"/>
          </a:p>
          <a:p>
            <a:pPr marL="285750" indent="-285750">
              <a:buClr>
                <a:srgbClr val="0070C0"/>
              </a:buClr>
              <a:buFont typeface="Wingdings 3" panose="05040102010807070707" pitchFamily="18" charset="2"/>
              <a:buChar char=""/>
            </a:pPr>
            <a:r>
              <a:rPr lang="en-US" sz="1900" dirty="0"/>
              <a:t>The table shows the assessment objectives (AO) as a percentage of each component.</a:t>
            </a:r>
          </a:p>
        </p:txBody>
      </p:sp>
      <p:graphicFrame>
        <p:nvGraphicFramePr>
          <p:cNvPr id="2" name="Table 1"/>
          <p:cNvGraphicFramePr>
            <a:graphicFrameLocks noGrp="1"/>
          </p:cNvGraphicFramePr>
          <p:nvPr>
            <p:extLst>
              <p:ext uri="{D42A27DB-BD31-4B8C-83A1-F6EECF244321}">
                <p14:modId xmlns:p14="http://schemas.microsoft.com/office/powerpoint/2010/main" val="2739178754"/>
              </p:ext>
            </p:extLst>
          </p:nvPr>
        </p:nvGraphicFramePr>
        <p:xfrm>
          <a:off x="179512" y="4112096"/>
          <a:ext cx="8784976" cy="1981200"/>
        </p:xfrm>
        <a:graphic>
          <a:graphicData uri="http://schemas.openxmlformats.org/drawingml/2006/table">
            <a:tbl>
              <a:tblPr firstRow="1" bandRow="1">
                <a:tableStyleId>{5C22544A-7EE6-4342-B048-85BDC9FD1C3A}</a:tableStyleId>
              </a:tblPr>
              <a:tblGrid>
                <a:gridCol w="4968552"/>
                <a:gridCol w="1224136"/>
                <a:gridCol w="1368152"/>
                <a:gridCol w="1224136"/>
              </a:tblGrid>
              <a:tr h="370840">
                <a:tc>
                  <a:txBody>
                    <a:bodyPr/>
                    <a:lstStyle/>
                    <a:p>
                      <a:r>
                        <a:rPr lang="en-IE" sz="2000" dirty="0" smtClean="0">
                          <a:latin typeface="Arial" panose="020B0604020202020204" pitchFamily="34" charset="0"/>
                          <a:cs typeface="Arial" panose="020B0604020202020204" pitchFamily="34" charset="0"/>
                        </a:rPr>
                        <a:t>Component</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AO1 %</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AO2 %</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AO3 %</a:t>
                      </a:r>
                      <a:endParaRPr lang="en-GB" sz="2000" dirty="0">
                        <a:latin typeface="Arial" panose="020B0604020202020204" pitchFamily="34" charset="0"/>
                        <a:cs typeface="Arial" panose="020B0604020202020204" pitchFamily="34" charset="0"/>
                      </a:endParaRPr>
                    </a:p>
                  </a:txBody>
                  <a:tcPr/>
                </a:tc>
              </a:tr>
              <a:tr h="370840">
                <a:tc>
                  <a:txBody>
                    <a:bodyPr/>
                    <a:lstStyle/>
                    <a:p>
                      <a:r>
                        <a:rPr kumimoji="0" lang="en-GB" sz="2000" b="1" i="0" u="none" strike="noStrike" kern="1200" baseline="0" dirty="0" smtClean="0">
                          <a:solidFill>
                            <a:schemeClr val="dk1"/>
                          </a:solidFill>
                          <a:latin typeface="Arial" panose="020B0604020202020204" pitchFamily="34" charset="0"/>
                          <a:ea typeface="+mn-ea"/>
                          <a:cs typeface="Arial" panose="020B0604020202020204" pitchFamily="34" charset="0"/>
                        </a:rPr>
                        <a:t>Question Paper 1 Theory</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50</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32</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18</a:t>
                      </a:r>
                      <a:endParaRPr lang="en-GB" sz="2000" dirty="0">
                        <a:latin typeface="Arial" panose="020B0604020202020204" pitchFamily="34" charset="0"/>
                        <a:cs typeface="Arial" panose="020B0604020202020204" pitchFamily="34" charset="0"/>
                      </a:endParaRPr>
                    </a:p>
                  </a:txBody>
                  <a:tcPr/>
                </a:tc>
              </a:tr>
              <a:tr h="370840">
                <a:tc>
                  <a:txBody>
                    <a:bodyPr/>
                    <a:lstStyle/>
                    <a:p>
                      <a:r>
                        <a:rPr kumimoji="0" lang="en-GB" sz="2000" b="1" i="0" u="none" strike="noStrike" kern="1200" baseline="0" dirty="0" smtClean="0">
                          <a:solidFill>
                            <a:schemeClr val="dk1"/>
                          </a:solidFill>
                          <a:latin typeface="Arial" panose="020B0604020202020204" pitchFamily="34" charset="0"/>
                          <a:ea typeface="+mn-ea"/>
                          <a:cs typeface="Arial" panose="020B0604020202020204" pitchFamily="34" charset="0"/>
                        </a:rPr>
                        <a:t>Question Paper 2 Practical</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5</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90</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5</a:t>
                      </a:r>
                      <a:endParaRPr lang="en-GB" sz="2000" dirty="0">
                        <a:latin typeface="Arial" panose="020B0604020202020204" pitchFamily="34" charset="0"/>
                        <a:cs typeface="Arial" panose="020B0604020202020204" pitchFamily="34" charset="0"/>
                      </a:endParaRPr>
                    </a:p>
                  </a:txBody>
                  <a:tcPr/>
                </a:tc>
              </a:tr>
              <a:tr h="370840">
                <a:tc>
                  <a:txBody>
                    <a:bodyPr/>
                    <a:lstStyle/>
                    <a:p>
                      <a:r>
                        <a:rPr kumimoji="0" lang="en-US" sz="2000" b="1" i="0" u="none" strike="noStrike" kern="1200" baseline="0" dirty="0" smtClean="0">
                          <a:solidFill>
                            <a:schemeClr val="dk1"/>
                          </a:solidFill>
                          <a:latin typeface="Arial" panose="020B0604020202020204" pitchFamily="34" charset="0"/>
                          <a:ea typeface="+mn-ea"/>
                          <a:cs typeface="Arial" panose="020B0604020202020204" pitchFamily="34" charset="0"/>
                        </a:rPr>
                        <a:t>Question Paper 3 Advanced Theory</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32</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40</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28</a:t>
                      </a:r>
                      <a:endParaRPr lang="en-GB" sz="2000" dirty="0">
                        <a:latin typeface="Arial" panose="020B0604020202020204" pitchFamily="34" charset="0"/>
                        <a:cs typeface="Arial" panose="020B0604020202020204" pitchFamily="34" charset="0"/>
                      </a:endParaRPr>
                    </a:p>
                  </a:txBody>
                  <a:tcPr/>
                </a:tc>
              </a:tr>
              <a:tr h="370840">
                <a:tc>
                  <a:txBody>
                    <a:bodyPr/>
                    <a:lstStyle/>
                    <a:p>
                      <a:r>
                        <a:rPr kumimoji="0" lang="en-US" sz="2000" b="1" i="0" u="none" strike="noStrike" kern="1200" baseline="0" dirty="0" smtClean="0">
                          <a:solidFill>
                            <a:schemeClr val="dk1"/>
                          </a:solidFill>
                          <a:latin typeface="Arial" panose="020B0604020202020204" pitchFamily="34" charset="0"/>
                          <a:ea typeface="+mn-ea"/>
                          <a:cs typeface="Arial" panose="020B0604020202020204" pitchFamily="34" charset="0"/>
                        </a:rPr>
                        <a:t>Question Paper 4 Advanced Practical</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10</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85</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5</a:t>
                      </a:r>
                      <a:endParaRPr lang="en-GB" sz="20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2642200817"/>
      </p:ext>
    </p:extLst>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04856" cy="625434"/>
          </a:xfrm>
        </p:spPr>
        <p:txBody>
          <a:bodyPr>
            <a:noAutofit/>
          </a:bodyPr>
          <a:lstStyle/>
          <a:p>
            <a:r>
              <a:rPr lang="en-IE" sz="3400" dirty="0" smtClean="0"/>
              <a:t>07 – </a:t>
            </a:r>
            <a:r>
              <a:rPr lang="en-US" sz="3400" dirty="0" smtClean="0"/>
              <a:t>Expert Systems – </a:t>
            </a:r>
            <a:r>
              <a:rPr lang="en-IE" sz="3400" dirty="0" smtClean="0"/>
              <a:t>Learning Objectives</a:t>
            </a:r>
            <a:endParaRPr lang="en-GB" sz="3400" b="1" dirty="0" smtClean="0"/>
          </a:p>
        </p:txBody>
      </p:sp>
      <p:sp>
        <p:nvSpPr>
          <p:cNvPr id="34" name="Rectangle 33"/>
          <p:cNvSpPr/>
          <p:nvPr/>
        </p:nvSpPr>
        <p:spPr>
          <a:xfrm>
            <a:off x="179512" y="1124744"/>
            <a:ext cx="8712968" cy="5693866"/>
          </a:xfrm>
          <a:prstGeom prst="rect">
            <a:avLst/>
          </a:prstGeom>
        </p:spPr>
        <p:txBody>
          <a:bodyPr wrap="square">
            <a:spAutoFit/>
          </a:bodyPr>
          <a:lstStyle/>
          <a:p>
            <a:pPr>
              <a:buClr>
                <a:srgbClr val="0070C0"/>
              </a:buClr>
            </a:pPr>
            <a:r>
              <a:rPr lang="en-US" sz="2800" b="1" dirty="0" smtClean="0"/>
              <a:t>Candidates </a:t>
            </a:r>
            <a:r>
              <a:rPr lang="en-US" sz="2800" b="1" dirty="0"/>
              <a:t>should be able to:</a:t>
            </a:r>
          </a:p>
          <a:p>
            <a:pPr marL="355600" indent="-355600">
              <a:buClr>
                <a:srgbClr val="0070C0"/>
              </a:buClr>
              <a:buFont typeface="Wingdings" panose="05000000000000000000" pitchFamily="2" charset="2"/>
              <a:buChar char="§"/>
            </a:pPr>
            <a:r>
              <a:rPr lang="en-US" sz="2800" dirty="0" smtClean="0"/>
              <a:t>describe </a:t>
            </a:r>
            <a:r>
              <a:rPr lang="en-US" sz="2800" dirty="0"/>
              <a:t>the components of an expert system</a:t>
            </a:r>
          </a:p>
          <a:p>
            <a:pPr marL="355600" indent="-355600">
              <a:buClr>
                <a:srgbClr val="0070C0"/>
              </a:buClr>
              <a:buFont typeface="Wingdings" panose="05000000000000000000" pitchFamily="2" charset="2"/>
              <a:buChar char="§"/>
            </a:pPr>
            <a:r>
              <a:rPr lang="en-US" sz="2800" dirty="0" smtClean="0"/>
              <a:t>explain </a:t>
            </a:r>
            <a:r>
              <a:rPr lang="en-US" sz="2800" dirty="0"/>
              <a:t>how the components of an expert system produce possible solutions</a:t>
            </a:r>
          </a:p>
          <a:p>
            <a:pPr marL="355600" indent="-355600">
              <a:buClr>
                <a:srgbClr val="0070C0"/>
              </a:buClr>
              <a:buFont typeface="Wingdings" panose="05000000000000000000" pitchFamily="2" charset="2"/>
              <a:buChar char="§"/>
            </a:pPr>
            <a:r>
              <a:rPr lang="en-US" sz="2800" dirty="0" smtClean="0"/>
              <a:t>explain </a:t>
            </a:r>
            <a:r>
              <a:rPr lang="en-US" sz="2800" dirty="0"/>
              <a:t>how an expert system can be used by organisations</a:t>
            </a:r>
          </a:p>
          <a:p>
            <a:pPr marL="355600" indent="-355600">
              <a:buClr>
                <a:srgbClr val="0070C0"/>
              </a:buClr>
              <a:buFont typeface="Wingdings" panose="05000000000000000000" pitchFamily="2" charset="2"/>
              <a:buChar char="§"/>
            </a:pPr>
            <a:r>
              <a:rPr lang="en-US" sz="2800" dirty="0" smtClean="0"/>
              <a:t>describe </a:t>
            </a:r>
            <a:r>
              <a:rPr lang="en-US" sz="2800" dirty="0"/>
              <a:t>the terms backward chaining and forward chaining</a:t>
            </a:r>
          </a:p>
          <a:p>
            <a:pPr marL="355600" indent="-355600">
              <a:buClr>
                <a:srgbClr val="0070C0"/>
              </a:buClr>
              <a:buFont typeface="Wingdings" panose="05000000000000000000" pitchFamily="2" charset="2"/>
              <a:buChar char="§"/>
            </a:pPr>
            <a:r>
              <a:rPr lang="en-US" sz="2800" dirty="0" smtClean="0"/>
              <a:t>explain </a:t>
            </a:r>
            <a:r>
              <a:rPr lang="en-US" sz="2800" dirty="0"/>
              <a:t>the use of master and transaction files (including in: payroll and customer orders)</a:t>
            </a:r>
          </a:p>
          <a:p>
            <a:pPr marL="355600" indent="-355600">
              <a:buClr>
                <a:srgbClr val="0070C0"/>
              </a:buClr>
              <a:buFont typeface="Wingdings" panose="05000000000000000000" pitchFamily="2" charset="2"/>
              <a:buChar char="§"/>
            </a:pPr>
            <a:r>
              <a:rPr lang="en-US" sz="2800" dirty="0" smtClean="0"/>
              <a:t>analyse </a:t>
            </a:r>
            <a:r>
              <a:rPr lang="en-US" sz="2800" dirty="0"/>
              <a:t>the different types of processing and their uses (including: batch, online (interactive), real time)</a:t>
            </a:r>
            <a:endParaRPr lang="en-US" sz="2800" dirty="0" smtClean="0"/>
          </a:p>
        </p:txBody>
      </p:sp>
    </p:spTree>
    <p:extLst>
      <p:ext uri="{BB962C8B-B14F-4D97-AF65-F5344CB8AC3E}">
        <p14:creationId xmlns:p14="http://schemas.microsoft.com/office/powerpoint/2010/main" val="1717247645"/>
      </p:ext>
    </p:extLst>
  </p:cSld>
  <p:clrMapOvr>
    <a:masterClrMapping/>
  </p:clrMapOvr>
  <p:transition advClick="0"/>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0045&quot;&gt;&lt;object type=&quot;3&quot; unique_id=&quot;10046&quot;&gt;&lt;property id=&quot;20148&quot; value=&quot;5&quot;/&gt;&lt;property id=&quot;20300&quot; value=&quot;Slide 1 - &amp;quot;Welcome&amp;quot;&quot;/&gt;&lt;property id=&quot;20307&quot; value=&quot;256&quot;/&gt;&lt;/object&gt;&lt;object type=&quot;3&quot; unique_id=&quot;10047&quot;&gt;&lt;property id=&quot;20148&quot; value=&quot;5&quot;/&gt;&lt;property id=&quot;20300&quot; value=&quot;Slide 2 - &amp;quot;Assignment Scenario&amp;quot;&quot;/&gt;&lt;property id=&quot;20307&quot; value=&quot;258&quot;/&gt;&lt;/object&gt;&lt;object type=&quot;3&quot; unique_id=&quot;10048&quot;&gt;&lt;property id=&quot;20148&quot; value=&quot;5&quot;/&gt;&lt;property id=&quot;20300&quot; value=&quot;Slide 3 - &amp;quot;Excel Sales Scenario&amp;quot;&quot;/&gt;&lt;property id=&quot;20307&quot; value=&quot;286&quot;/&gt;&lt;/object&gt;&lt;object type=&quot;3&quot; unique_id=&quot;10049&quot;&gt;&lt;property id=&quot;20148&quot; value=&quot;5&quot;/&gt;&lt;property id=&quot;20300&quot; value=&quot;Slide 4 - &amp;quot;Task 1 – Excel Sales Spreadsheet&amp;quot;&quot;/&gt;&lt;property id=&quot;20307&quot; value=&quot;287&quot;/&gt;&lt;/object&gt;&lt;object type=&quot;3&quot; unique_id=&quot;10050&quot;&gt;&lt;property id=&quot;20148&quot; value=&quot;5&quot;/&gt;&lt;property id=&quot;20300&quot; value=&quot;Slide 5 - &amp;quot;Task 2 – Excel Sales Spreadsheet&amp;quot;&quot;/&gt;&lt;property id=&quot;20307&quot; value=&quot;288&quot;/&gt;&lt;/object&gt;&lt;object type=&quot;3&quot; unique_id=&quot;10051&quot;&gt;&lt;property id=&quot;20148&quot; value=&quot;5&quot;/&gt;&lt;property id=&quot;20300&quot; value=&quot;Slide 6 - &amp;quot;Task 3 – Excel Sales Spreadsheet&amp;quot;&quot;/&gt;&lt;property id=&quot;20307&quot; value=&quot;289&quot;/&gt;&lt;/object&gt;&lt;object type=&quot;3&quot; unique_id=&quot;10052&quot;&gt;&lt;property id=&quot;20148&quot; value=&quot;5&quot;/&gt;&lt;property id=&quot;20300&quot; value=&quot;Slide 7 - &amp;quot;Task 4 – Excel Sales Spreadsheet&amp;quot;&quot;/&gt;&lt;property id=&quot;20307&quot; value=&quot;290&quot;/&gt;&lt;/object&gt;&lt;object type=&quot;3&quot; unique_id=&quot;10053&quot;&gt;&lt;property id=&quot;20148&quot; value=&quot;5&quot;/&gt;&lt;property id=&quot;20300&quot; value=&quot;Slide 8 - &amp;quot;Task 5 – Excel Sales Spreadsheet&amp;quot;&quot;/&gt;&lt;property id=&quot;20307&quot; value=&quot;291&quot;/&gt;&lt;/object&gt;&lt;object type=&quot;3&quot; unique_id=&quot;10054&quot;&gt;&lt;property id=&quot;20148&quot; value=&quot;5&quot;/&gt;&lt;property id=&quot;20300&quot; value=&quot;Slide 9 - &amp;quot;Task 6 – Excel Sales Spreadsheet&amp;quot;&quot;/&gt;&lt;property id=&quot;20307&quot; value=&quot;292&quot;/&gt;&lt;/object&gt;&lt;object type=&quot;3&quot; unique_id=&quot;10055&quot;&gt;&lt;property id=&quot;20148&quot; value=&quot;5&quot;/&gt;&lt;property id=&quot;20300&quot; value=&quot;Slide 10 - &amp;quot;Task 7 – Excel Sales Spreadsheet&amp;quot;&quot;/&gt;&lt;property id=&quot;20307&quot; value=&quot;294&quot;/&gt;&lt;/object&gt;&lt;object type=&quot;3&quot; unique_id=&quot;10056&quot;&gt;&lt;property id=&quot;20148&quot; value=&quot;5&quot;/&gt;&lt;property id=&quot;20300&quot; value=&quot;Slide 11 - &amp;quot;Task 8 – Excel Sales Spreadsheet&amp;quot;&quot;/&gt;&lt;property id=&quot;20307&quot; value=&quot;295&quot;/&gt;&lt;/object&gt;&lt;object type=&quot;3&quot; unique_id=&quot;10057&quot;&gt;&lt;property id=&quot;20148&quot; value=&quot;5&quot;/&gt;&lt;property id=&quot;20300&quot; value=&quot;Slide 12 - &amp;quot;Excel Tutorials – Click to View&amp;quot;&quot;/&gt;&lt;property id=&quot;20307&quot; value=&quot;332&quot;/&gt;&lt;/object&gt;&lt;object type=&quot;3&quot; unique_id=&quot;10058&quot;&gt;&lt;property id=&quot;20148&quot; value=&quot;5&quot;/&gt;&lt;property id=&quot;20300&quot; value=&quot;Slide 13 - &amp;quot;Excel Sales – Assessment (St/Ex/Ad)&amp;quot;&quot;/&gt;&lt;property id=&quot;20307&quot; value=&quot;297&quot;/&gt;&lt;/object&gt;&lt;object type=&quot;3&quot; unique_id=&quot;10059&quot;&gt;&lt;property id=&quot;20148&quot; value=&quot;5&quot;/&gt;&lt;property id=&quot;20300&quot; value=&quot;Slide 14 - &amp;quot;Excel Bookings Scenario&amp;quot;&quot;/&gt;&lt;property id=&quot;20307&quot; value=&quot;299&quot;/&gt;&lt;/object&gt;&lt;object type=&quot;3&quot; unique_id=&quot;10060&quot;&gt;&lt;property id=&quot;20148&quot; value=&quot;5&quot;/&gt;&lt;property id=&quot;20300&quot; value=&quot;Slide 15 - &amp;quot;Task 1 – Excel Bookings Spreadsheet&amp;quot;&quot;/&gt;&lt;property id=&quot;20307&quot; value=&quot;300&quot;/&gt;&lt;/object&gt;&lt;object type=&quot;3&quot; unique_id=&quot;10061&quot;&gt;&lt;property id=&quot;20148&quot; value=&quot;5&quot;/&gt;&lt;property id=&quot;20300&quot; value=&quot;Slide 16 - &amp;quot;Task 2 – Excel Bookings Spreadsheet&amp;quot;&quot;/&gt;&lt;property id=&quot;20307&quot; value=&quot;301&quot;/&gt;&lt;/object&gt;&lt;object type=&quot;3&quot; unique_id=&quot;10062&quot;&gt;&lt;property id=&quot;20148&quot; value=&quot;5&quot;/&gt;&lt;property id=&quot;20300&quot; value=&quot;Slide 17 - &amp;quot;Task 3 – Excel Bookings Spreadsheet&amp;quot;&quot;/&gt;&lt;property id=&quot;20307&quot; value=&quot;302&quot;/&gt;&lt;/object&gt;&lt;object type=&quot;3&quot; unique_id=&quot;10063&quot;&gt;&lt;property id=&quot;20148&quot; value=&quot;5&quot;/&gt;&lt;property id=&quot;20300&quot; value=&quot;Slide 18 - &amp;quot;Task 4 – Excel Bookings Spreadsheet&amp;quot;&quot;/&gt;&lt;property id=&quot;20307&quot; value=&quot;309&quot;/&gt;&lt;/object&gt;&lt;object type=&quot;3&quot; unique_id=&quot;10064&quot;&gt;&lt;property id=&quot;20148&quot; value=&quot;5&quot;/&gt;&lt;property id=&quot;20300&quot; value=&quot;Slide 19 - &amp;quot;Task 5 – Excel Bookings Spreadsheet&amp;quot;&quot;/&gt;&lt;property id=&quot;20307&quot; value=&quot;304&quot;/&gt;&lt;/object&gt;&lt;object type=&quot;3&quot; unique_id=&quot;10065&quot;&gt;&lt;property id=&quot;20148&quot; value=&quot;5&quot;/&gt;&lt;property id=&quot;20300&quot; value=&quot;Slide 20 - &amp;quot;Task 6 – Excel Bookings Spreadsheet&amp;quot;&quot;/&gt;&lt;property id=&quot;20307&quot; value=&quot;305&quot;/&gt;&lt;/object&gt;&lt;object type=&quot;3&quot; unique_id=&quot;10066&quot;&gt;&lt;property id=&quot;20148&quot; value=&quot;5&quot;/&gt;&lt;property id=&quot;20300&quot; value=&quot;Slide 21 - &amp;quot;Task 7 – Excel Bookings Spreadsheet&amp;quot;&quot;/&gt;&lt;property id=&quot;20307&quot; value=&quot;306&quot;/&gt;&lt;/object&gt;&lt;object type=&quot;3&quot; unique_id=&quot;10067&quot;&gt;&lt;property id=&quot;20148&quot; value=&quot;5&quot;/&gt;&lt;property id=&quot;20300&quot; value=&quot;Slide 22 - &amp;quot;Task 8 – Excel Bookings Spreadsheet&amp;quot;&quot;/&gt;&lt;property id=&quot;20307&quot; value=&quot;307&quot;/&gt;&lt;/object&gt;&lt;object type=&quot;3&quot; unique_id=&quot;10068&quot;&gt;&lt;property id=&quot;20148&quot; value=&quot;5&quot;/&gt;&lt;property id=&quot;20300&quot; value=&quot;Slide 23 - &amp;quot;Excel Tutorials – Click to View&amp;quot;&quot;/&gt;&lt;property id=&quot;20307&quot; value=&quot;334&quot;/&gt;&lt;/object&gt;&lt;object type=&quot;3&quot; unique_id=&quot;10069&quot;&gt;&lt;property id=&quot;20148&quot; value=&quot;5&quot;/&gt;&lt;property id=&quot;20300&quot; value=&quot;Slide 24 - &amp;quot;Excel Bookings – Assessment (St/Ex/Ad)&amp;quot;&quot;/&gt;&lt;property id=&quot;20307&quot; value=&quot;308&quot;/&gt;&lt;/object&gt;&lt;object type=&quot;3&quot; unique_id=&quot;10070&quot;&gt;&lt;property id=&quot;20148&quot; value=&quot;5&quot;/&gt;&lt;property id=&quot;20300&quot; value=&quot;Slide 25 - &amp;quot;Graphics Scenario&amp;quot;&quot;/&gt;&lt;property id=&quot;20307&quot; value=&quot;310&quot;/&gt;&lt;/object&gt;&lt;object type=&quot;3&quot; unique_id=&quot;10071&quot;&gt;&lt;property id=&quot;20148&quot; value=&quot;5&quot;/&gt;&lt;property id=&quot;20300&quot; value=&quot;Slide 26 - &amp;quot;Task 1 – Bitmap Montage&amp;quot;&quot;/&gt;&lt;property id=&quot;20307&quot; value=&quot;311&quot;/&gt;&lt;/object&gt;&lt;object type=&quot;3&quot; unique_id=&quot;10072&quot;&gt;&lt;property id=&quot;20148&quot; value=&quot;5&quot;/&gt;&lt;property id=&quot;20300&quot; value=&quot;Slide 27 - &amp;quot;Task 2 – Bitmap Montage&amp;quot;&quot;/&gt;&lt;property id=&quot;20307&quot; value=&quot;312&quot;/&gt;&lt;/object&gt;&lt;object type=&quot;3&quot; unique_id=&quot;10073&quot;&gt;&lt;property id=&quot;20148&quot; value=&quot;5&quot;/&gt;&lt;property id=&quot;20300&quot; value=&quot;Slide 28 - &amp;quot;Task 3 – Bitmap Montage&amp;quot;&quot;/&gt;&lt;property id=&quot;20307&quot; value=&quot;313&quot;/&gt;&lt;/object&gt;&lt;object type=&quot;3&quot; unique_id=&quot;10074&quot;&gt;&lt;property id=&quot;20148&quot; value=&quot;5&quot;/&gt;&lt;property id=&quot;20300&quot; value=&quot;Slide 29 - &amp;quot;Task 4 – Bitmap Montage&amp;quot;&quot;/&gt;&lt;property id=&quot;20307&quot; value=&quot;314&quot;/&gt;&lt;/object&gt;&lt;object type=&quot;3&quot; unique_id=&quot;10075&quot;&gt;&lt;property id=&quot;20148&quot; value=&quot;5&quot;/&gt;&lt;property id=&quot;20300&quot; value=&quot;Slide 30 - &amp;quot;Task 5 – Vector Map&amp;quot;&quot;/&gt;&lt;property id=&quot;20307&quot; value=&quot;315&quot;/&gt;&lt;/object&gt;&lt;object type=&quot;3&quot; unique_id=&quot;10076&quot;&gt;&lt;property id=&quot;20148&quot; value=&quot;5&quot;/&gt;&lt;property id=&quot;20300&quot; value=&quot;Slide 31 - &amp;quot;Task 6 – Vector Map&amp;quot;&quot;/&gt;&lt;property id=&quot;20307&quot; value=&quot;316&quot;/&gt;&lt;/object&gt;&lt;object type=&quot;3&quot; unique_id=&quot;10077&quot;&gt;&lt;property id=&quot;20148&quot; value=&quot;5&quot;/&gt;&lt;property id=&quot;20300&quot; value=&quot;Slide 32 - &amp;quot;Task 7 – Vector Map&amp;quot;&quot;/&gt;&lt;property id=&quot;20307&quot; value=&quot;317&quot;/&gt;&lt;/object&gt;&lt;object type=&quot;3&quot; unique_id=&quot;10078&quot;&gt;&lt;property id=&quot;20148&quot; value=&quot;5&quot;/&gt;&lt;property id=&quot;20300&quot; value=&quot;Slide 33 - &amp;quot;Task 8 – Graphics&amp;quot;&quot;/&gt;&lt;property id=&quot;20307&quot; value=&quot;318&quot;/&gt;&lt;/object&gt;&lt;object type=&quot;3&quot; unique_id=&quot;10079&quot;&gt;&lt;property id=&quot;20148&quot; value=&quot;5&quot;/&gt;&lt;property id=&quot;20300&quot; value=&quot;Slide 34 - &amp;quot;Task 9 – Graphics&amp;quot;&quot;/&gt;&lt;property id=&quot;20307&quot; value=&quot;321&quot;/&gt;&lt;/object&gt;&lt;object type=&quot;3&quot; unique_id=&quot;10080&quot;&gt;&lt;property id=&quot;20148&quot; value=&quot;5&quot;/&gt;&lt;property id=&quot;20300&quot; value=&quot;Slide 35 - &amp;quot;Graphics – Assessment (St/Ex/Ad)&amp;quot;&quot;/&gt;&lt;property id=&quot;20307&quot; value=&quot;319&quot;/&gt;&lt;/object&gt;&lt;object type=&quot;3&quot; unique_id=&quot;10081&quot;&gt;&lt;property id=&quot;20148&quot; value=&quot;5&quot;/&gt;&lt;property id=&quot;20300&quot; value=&quot;Slide 36 - &amp;quot;E-Safety Scenario&amp;quot;&quot;/&gt;&lt;property id=&quot;20307&quot; value=&quot;322&quot;/&gt;&lt;/object&gt;&lt;object type=&quot;3&quot; unique_id=&quot;10082&quot;&gt;&lt;property id=&quot;20148&quot; value=&quot;5&quot;/&gt;&lt;property id=&quot;20300&quot; value=&quot;Slide 37 - &amp;quot;Task 1 – E-Safety&amp;quot;&quot;/&gt;&lt;property id=&quot;20307&quot; value=&quot;323&quot;/&gt;&lt;/object&gt;&lt;object type=&quot;3&quot; unique_id=&quot;10083&quot;&gt;&lt;property id=&quot;20148&quot; value=&quot;5&quot;/&gt;&lt;property id=&quot;20300&quot; value=&quot;Slide 38 - &amp;quot;Task 2 – E-Safety&amp;quot;&quot;/&gt;&lt;property id=&quot;20307&quot; value=&quot;324&quot;/&gt;&lt;/object&gt;&lt;object type=&quot;3&quot; unique_id=&quot;10084&quot;&gt;&lt;property id=&quot;20148&quot; value=&quot;5&quot;/&gt;&lt;property id=&quot;20300&quot; value=&quot;Slide 39 - &amp;quot;Task 3 – E-Safety&amp;quot;&quot;/&gt;&lt;property id=&quot;20307&quot; value=&quot;325&quot;/&gt;&lt;/object&gt;&lt;object type=&quot;3&quot; unique_id=&quot;10085&quot;&gt;&lt;property id=&quot;20148&quot; value=&quot;5&quot;/&gt;&lt;property id=&quot;20300&quot; value=&quot;Slide 40 - &amp;quot;Task 4 – E-Safety&amp;quot;&quot;/&gt;&lt;property id=&quot;20307&quot; value=&quot;326&quot;/&gt;&lt;/object&gt;&lt;object type=&quot;3&quot; unique_id=&quot;10086&quot;&gt;&lt;property id=&quot;20148&quot; value=&quot;5&quot;/&gt;&lt;property id=&quot;20300&quot; value=&quot;Slide 41 - &amp;quot;Task 5 – E-Safety&amp;quot;&quot;/&gt;&lt;property id=&quot;20307&quot; value=&quot;327&quot;/&gt;&lt;/object&gt;&lt;object type=&quot;3&quot; unique_id=&quot;10087&quot;&gt;&lt;property id=&quot;20148&quot; value=&quot;5&quot;/&gt;&lt;property id=&quot;20300&quot; value=&quot;Slide 42 - &amp;quot;Task 6 – E-Safety&amp;quot;&quot;/&gt;&lt;property id=&quot;20307&quot; value=&quot;328&quot;/&gt;&lt;/object&gt;&lt;object type=&quot;3&quot; unique_id=&quot;10088&quot;&gt;&lt;property id=&quot;20148&quot; value=&quot;5&quot;/&gt;&lt;property id=&quot;20300&quot; value=&quot;Slide 43 - &amp;quot;Task 7 – E-Safety&amp;quot;&quot;/&gt;&lt;property id=&quot;20307&quot; value=&quot;329&quot;/&gt;&lt;/object&gt;&lt;object type=&quot;3&quot; unique_id=&quot;10089&quot;&gt;&lt;property id=&quot;20148&quot; value=&quot;5&quot;/&gt;&lt;property id=&quot;20300&quot; value=&quot;Slide 44 - &amp;quot;E-Safety – Assessment (St/Ex/Ad)&amp;quot;&quot;/&gt;&lt;property id=&quot;20307&quot; value=&quot;331&quot;/&gt;&lt;/object&gt;&lt;/object&gt;&lt;object type=&quot;8&quot; unique_id=&quot;10135&quot;&gt;&lt;/object&gt;&lt;/object&gt;&lt;/database&gt;"/>
  <p:tag name="SECTOMILLISECCONVERTED" val="1"/>
  <p:tag name="ISPRING_RESOURCE_PATHS_HASH_2" val="08f788787bcb7a4d543d064184e3ed8f8a1ad1a"/>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nderoth">
  <a:themeElements>
    <a:clrScheme name="Custom 2">
      <a:dk1>
        <a:sysClr val="windowText" lastClr="000000"/>
      </a:dk1>
      <a:lt1>
        <a:sysClr val="window" lastClr="FFFFFF"/>
      </a:lt1>
      <a:dk2>
        <a:srgbClr val="C00000"/>
      </a:dk2>
      <a:lt2>
        <a:srgbClr val="EEECE1"/>
      </a:lt2>
      <a:accent1>
        <a:srgbClr val="FF0000"/>
      </a:accent1>
      <a:accent2>
        <a:srgbClr val="C0504D"/>
      </a:accent2>
      <a:accent3>
        <a:srgbClr val="9BBB59"/>
      </a:accent3>
      <a:accent4>
        <a:srgbClr val="8064A2"/>
      </a:accent4>
      <a:accent5>
        <a:srgbClr val="4BACC6"/>
      </a:accent5>
      <a:accent6>
        <a:srgbClr val="F79646"/>
      </a:accent6>
      <a:hlink>
        <a:srgbClr val="3F0040"/>
      </a:hlink>
      <a:folHlink>
        <a:srgbClr val="80008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6303C8A099435F469B82EC500073A18D" ma:contentTypeVersion="0" ma:contentTypeDescription="Create a new document." ma:contentTypeScope="" ma:versionID="db11316f7499926a5aef36baba7827a0">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p:properties xmlns:p="http://schemas.microsoft.com/office/2006/metadata/properties" xmlns:xsi="http://www.w3.org/2001/XMLSchema-instance">
  <documentManagement/>
</p:properties>
</file>

<file path=customXml/itemProps1.xml><?xml version="1.0" encoding="utf-8"?>
<ds:datastoreItem xmlns:ds="http://schemas.openxmlformats.org/officeDocument/2006/customXml" ds:itemID="{E5A8F797-114D-47DC-A43E-E9D7D8871891}">
  <ds:schemaRefs>
    <ds:schemaRef ds:uri="http://schemas.microsoft.com/sharepoint/v3/contenttype/forms"/>
  </ds:schemaRefs>
</ds:datastoreItem>
</file>

<file path=customXml/itemProps2.xml><?xml version="1.0" encoding="utf-8"?>
<ds:datastoreItem xmlns:ds="http://schemas.openxmlformats.org/officeDocument/2006/customXml" ds:itemID="{E16A05FF-1C8D-47AA-A52A-FF79015719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76DD945F-B7B0-4691-A0D0-E2EAD6DA23B3}">
  <ds:schemaRefs>
    <ds:schemaRef ds:uri="http://schemas.microsoft.com/office/2006/metadata/properties"/>
    <ds:schemaRef ds:uri="http://schemas.microsoft.com/office/2006/documentManagement/types"/>
    <ds:schemaRef ds:uri="http://www.w3.org/XML/1998/namespace"/>
    <ds:schemaRef ds:uri="http://purl.org/dc/dcmitype/"/>
    <ds:schemaRef ds:uri="http://purl.org/dc/elements/1.1/"/>
    <ds:schemaRef ds:uri="http://schemas.openxmlformats.org/package/2006/metadata/core-properties"/>
    <ds:schemaRef ds:uri="http://purl.org/dc/terms/"/>
  </ds:schemaRefs>
</ds:datastoreItem>
</file>

<file path=docProps/app.xml><?xml version="1.0" encoding="utf-8"?>
<Properties xmlns="http://schemas.openxmlformats.org/officeDocument/2006/extended-properties" xmlns:vt="http://schemas.openxmlformats.org/officeDocument/2006/docPropsVTypes">
  <Template/>
  <TotalTime>49046</TotalTime>
  <Words>4219</Words>
  <Application>Microsoft Office PowerPoint</Application>
  <PresentationFormat>On-screen Show (4:3)</PresentationFormat>
  <Paragraphs>442</Paragraphs>
  <Slides>31</Slides>
  <Notes>31</Notes>
  <HiddenSlides>0</HiddenSlides>
  <MMClips>2</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31</vt:i4>
      </vt:variant>
    </vt:vector>
  </HeadingPairs>
  <TitlesOfParts>
    <vt:vector size="39" baseType="lpstr">
      <vt:lpstr>Arial</vt:lpstr>
      <vt:lpstr>Calibri</vt:lpstr>
      <vt:lpstr>Lucida Sans Unicode</vt:lpstr>
      <vt:lpstr>Verdana</vt:lpstr>
      <vt:lpstr>Wingdings</vt:lpstr>
      <vt:lpstr>Wingdings 2</vt:lpstr>
      <vt:lpstr>Wingdings 3</vt:lpstr>
      <vt:lpstr>Enderoth</vt:lpstr>
      <vt:lpstr>PowerPoint Presentation</vt:lpstr>
      <vt:lpstr>1 – Key Concepts</vt:lpstr>
      <vt:lpstr>1 – Key Concepts</vt:lpstr>
      <vt:lpstr>2 – Assessment Structure</vt:lpstr>
      <vt:lpstr>2 – Assessment Structure</vt:lpstr>
      <vt:lpstr>2 – Assessment Structure</vt:lpstr>
      <vt:lpstr>2 – Grade Descriptors – Grade A</vt:lpstr>
      <vt:lpstr>3 – Assessment Objectives</vt:lpstr>
      <vt:lpstr>07 – Expert Systems – Learning Objectives</vt:lpstr>
      <vt:lpstr>7.1 – Expert Systems</vt:lpstr>
      <vt:lpstr>7.1 – Expert Systems</vt:lpstr>
      <vt:lpstr>7.1 – Expert Systems</vt:lpstr>
      <vt:lpstr>7.1 – Expert Systems – Inference Engine</vt:lpstr>
      <vt:lpstr>7.1 – Expert Systems – Inference Engine</vt:lpstr>
      <vt:lpstr>7.1 – Expert Systems – Inference Engine</vt:lpstr>
      <vt:lpstr>7.2 – How Expert Systems are used</vt:lpstr>
      <vt:lpstr>7.2 – How Expert Systems are used</vt:lpstr>
      <vt:lpstr>7.3 – Data Processing Systems</vt:lpstr>
      <vt:lpstr>7.3 – Data Processing Systems</vt:lpstr>
      <vt:lpstr>7.3 – Data Processing Systems</vt:lpstr>
      <vt:lpstr>7.3 – Data Processing Systems</vt:lpstr>
      <vt:lpstr>7.3 – Data Processing Systems</vt:lpstr>
      <vt:lpstr>7.3 – Data Processing Systems</vt:lpstr>
      <vt:lpstr>7.3 – Data Processing Systems</vt:lpstr>
      <vt:lpstr>7.3 – Data Processing Systems</vt:lpstr>
      <vt:lpstr>7.4 – Summary</vt:lpstr>
      <vt:lpstr>7 – Revision questions</vt:lpstr>
      <vt:lpstr>7 – Revision questions</vt:lpstr>
      <vt:lpstr>7 – Revision questions</vt:lpstr>
      <vt:lpstr>7 – Revision questions</vt:lpstr>
      <vt:lpstr>7 – Revision questions</vt:lpstr>
    </vt:vector>
  </TitlesOfParts>
  <Manager>Enderoth</Manager>
  <Company>Brooke Weston CTC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11 -</dc:title>
  <dc:subject>Travel and Tourism</dc:subject>
  <dc:creator>Enderoth</dc:creator>
  <cp:keywords>Chapter 07 – Expert Systems</cp:keywords>
  <cp:lastModifiedBy>Stephen Rafferty</cp:lastModifiedBy>
  <cp:revision>1698</cp:revision>
  <cp:lastPrinted>2014-01-22T18:25:48Z</cp:lastPrinted>
  <dcterms:created xsi:type="dcterms:W3CDTF">2008-03-12T11:01:44Z</dcterms:created>
  <dcterms:modified xsi:type="dcterms:W3CDTF">2018-08-02T08:57:04Z</dcterms:modified>
  <cp:category>Unit 01</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0x0101006303C8A099435F469B82EC500073A18D</vt:lpwstr>
  </property>
  <property fmtid="{D5CDD505-2E9C-101B-9397-08002B2CF9AE}" pid="3" name="Unit">
    <vt:lpwstr>U1</vt:lpwstr>
  </property>
</Properties>
</file>